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9" r:id="rId3"/>
    <p:sldId id="267" r:id="rId4"/>
    <p:sldId id="289" r:id="rId5"/>
    <p:sldId id="270" r:id="rId6"/>
    <p:sldId id="282" r:id="rId7"/>
    <p:sldId id="271" r:id="rId8"/>
    <p:sldId id="272" r:id="rId9"/>
    <p:sldId id="273" r:id="rId10"/>
    <p:sldId id="274" r:id="rId11"/>
    <p:sldId id="283" r:id="rId12"/>
    <p:sldId id="284" r:id="rId13"/>
    <p:sldId id="286" r:id="rId14"/>
    <p:sldId id="277" r:id="rId15"/>
    <p:sldId id="287" r:id="rId16"/>
    <p:sldId id="278" r:id="rId17"/>
    <p:sldId id="28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郭 志强" initials="郭" lastIdx="1" clrIdx="0">
    <p:extLst>
      <p:ext uri="{19B8F6BF-5375-455C-9EA6-DF929625EA0E}">
        <p15:presenceInfo xmlns:p15="http://schemas.microsoft.com/office/powerpoint/2012/main" userId="7a587612953133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0" autoAdjust="0"/>
    <p:restoredTop sz="94656" autoAdjust="0"/>
  </p:normalViewPr>
  <p:slideViewPr>
    <p:cSldViewPr snapToGrid="0">
      <p:cViewPr varScale="1">
        <p:scale>
          <a:sx n="107" d="100"/>
          <a:sy n="107" d="100"/>
        </p:scale>
        <p:origin x="67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1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86D77-3C9B-4629-B964-D289FB54665D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ABDE7-D471-4C4E-89B2-BFFFD254B6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175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05C1E-981C-4462-8F2F-83F7D15206AF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AE43B-DCB5-49B8-A63F-BBC8F9E7F6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328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AE43B-DCB5-49B8-A63F-BBC8F9E7F65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235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AE43B-DCB5-49B8-A63F-BBC8F9E7F65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24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3A05-82DA-4068-883E-DB2A11221C82}" type="datetimeFigureOut">
              <a:rPr lang="zh-CN" altLang="en-US" smtClean="0"/>
              <a:t>2020/9/26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C427EFA-4495-4B4A-A992-C0542411582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898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3A05-82DA-4068-883E-DB2A11221C82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27EFA-4495-4B4A-A992-C054241158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927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3A05-82DA-4068-883E-DB2A11221C82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27EFA-4495-4B4A-A992-C054241158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832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3A05-82DA-4068-883E-DB2A11221C82}" type="datetimeFigureOut">
              <a:rPr lang="zh-CN" altLang="en-US" smtClean="0"/>
              <a:t>2020/9/26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27EFA-4495-4B4A-A992-C0542411582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17240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8693A05-82DA-4068-883E-DB2A11221C82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C427EFA-4495-4B4A-A992-C054241158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270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3A05-82DA-4068-883E-DB2A11221C82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27EFA-4495-4B4A-A992-C054241158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32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3A05-82DA-4068-883E-DB2A11221C82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27EFA-4495-4B4A-A992-C054241158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19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3A05-82DA-4068-883E-DB2A11221C82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27EFA-4495-4B4A-A992-C054241158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31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3A05-82DA-4068-883E-DB2A11221C82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27EFA-4495-4B4A-A992-C054241158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06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3A05-82DA-4068-883E-DB2A11221C82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27EFA-4495-4B4A-A992-C054241158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707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93A05-82DA-4068-883E-DB2A11221C82}" type="datetimeFigureOut">
              <a:rPr lang="zh-CN" altLang="en-US" smtClean="0"/>
              <a:t>2020/9/26</a:t>
            </a:fld>
            <a:endParaRPr lang="zh-CN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27EFA-4495-4B4A-A992-C054241158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08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8693A05-82DA-4068-883E-DB2A11221C82}" type="datetimeFigureOut">
              <a:rPr lang="zh-CN" altLang="en-US" smtClean="0"/>
              <a:t>2020/9/26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CN" alt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C427EFA-4495-4B4A-A992-C0542411582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191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5.jpe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27.jpeg"/><Relationship Id="rId5" Type="http://schemas.openxmlformats.org/officeDocument/2006/relationships/image" Target="../media/image24.jpe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8.png"/><Relationship Id="rId3" Type="http://schemas.openxmlformats.org/officeDocument/2006/relationships/image" Target="../media/image6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0.jpeg"/><Relationship Id="rId4" Type="http://schemas.openxmlformats.org/officeDocument/2006/relationships/image" Target="../media/image7.jpeg"/><Relationship Id="rId9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4.jpeg"/><Relationship Id="rId5" Type="http://schemas.openxmlformats.org/officeDocument/2006/relationships/image" Target="../media/image22.png"/><Relationship Id="rId10" Type="http://schemas.openxmlformats.org/officeDocument/2006/relationships/image" Target="../media/image13.jpeg"/><Relationship Id="rId4" Type="http://schemas.openxmlformats.org/officeDocument/2006/relationships/image" Target="../media/image21.png"/><Relationship Id="rId9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19.jpe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21.jpeg"/><Relationship Id="rId5" Type="http://schemas.openxmlformats.org/officeDocument/2006/relationships/image" Target="../media/image18.jpe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10340" y="1896756"/>
            <a:ext cx="9771320" cy="1200329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 of benchmark tests of GA, PSO, and DE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 CEC2014 function set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322677" y="3273552"/>
            <a:ext cx="1322798" cy="881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等线" panose="02010600030101010101" pitchFamily="2" charset="-122"/>
                <a:ea typeface="等线" panose="02010600030101010101" pitchFamily="2" charset="-122"/>
              </a:rPr>
              <a:t>蔡同波</a:t>
            </a:r>
            <a:endParaRPr lang="en-US" altLang="zh-CN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latin typeface="等线" panose="02010600030101010101" pitchFamily="2" charset="-122"/>
                <a:ea typeface="等线" panose="02010600030101010101" pitchFamily="2" charset="-122"/>
              </a:rPr>
              <a:t>2020.09.21</a:t>
            </a:r>
          </a:p>
        </p:txBody>
      </p:sp>
    </p:spTree>
    <p:extLst>
      <p:ext uri="{BB962C8B-B14F-4D97-AF65-F5344CB8AC3E}">
        <p14:creationId xmlns:p14="http://schemas.microsoft.com/office/powerpoint/2010/main" val="4130152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-63298"/>
            <a:ext cx="1219200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遗传算法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(GA)</a:t>
            </a:r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测试图像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305F71-6E42-E640-812D-A294A103ED00}"/>
                  </a:ext>
                </a:extLst>
              </p:cNvPr>
              <p:cNvSpPr txBox="1"/>
              <p:nvPr/>
            </p:nvSpPr>
            <p:spPr>
              <a:xfrm>
                <a:off x="1219200" y="660400"/>
                <a:ext cx="1201996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zh-CN" sz="1400" dirty="0"/>
                  <a:t>图</a:t>
                </a:r>
                <a:r>
                  <a:rPr lang="en-US" altLang="zh-CN" sz="1400" dirty="0"/>
                  <a:t>19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C305F71-6E42-E640-812D-A294A103E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660400"/>
                <a:ext cx="1201996" cy="307777"/>
              </a:xfrm>
              <a:prstGeom prst="rect">
                <a:avLst/>
              </a:prstGeom>
              <a:blipFill>
                <a:blip r:embed="rId2"/>
                <a:stretch>
                  <a:fillRect l="-1053"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4E54D597-D1D6-C140-BE51-94870857FCD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69" y="1163882"/>
            <a:ext cx="3228975" cy="2470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040D4E-0CE4-9A4D-887F-53F169F3DDB3}"/>
                  </a:ext>
                </a:extLst>
              </p:cNvPr>
              <p:cNvSpPr txBox="1"/>
              <p:nvPr/>
            </p:nvSpPr>
            <p:spPr>
              <a:xfrm>
                <a:off x="5275903" y="567855"/>
                <a:ext cx="1317412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zh-CN" sz="1400" dirty="0"/>
                  <a:t>图</a:t>
                </a:r>
                <a:r>
                  <a:rPr lang="en-US" altLang="zh-CN" sz="1400" dirty="0"/>
                  <a:t>20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𝑃𝑋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040D4E-0CE4-9A4D-887F-53F169F3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903" y="567855"/>
                <a:ext cx="1317412" cy="307777"/>
              </a:xfrm>
              <a:prstGeom prst="rect">
                <a:avLst/>
              </a:prstGeom>
              <a:blipFill>
                <a:blip r:embed="rId4"/>
                <a:stretch>
                  <a:fillRect l="-952" t="-7692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F0B242F1-693D-7546-BE1D-FB0B3F47C8C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826" y="935844"/>
            <a:ext cx="3458845" cy="2647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AF2F61C-E424-DC4A-B6C2-5AB2C5EF9C18}"/>
                  </a:ext>
                </a:extLst>
              </p:cNvPr>
              <p:cNvSpPr txBox="1"/>
              <p:nvPr/>
            </p:nvSpPr>
            <p:spPr>
              <a:xfrm>
                <a:off x="8875737" y="567855"/>
                <a:ext cx="1354282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zh-CN" sz="1400" dirty="0"/>
                  <a:t>图</a:t>
                </a:r>
                <a:r>
                  <a:rPr lang="en-US" altLang="zh-CN" sz="1400" dirty="0"/>
                  <a:t>21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AF2F61C-E424-DC4A-B6C2-5AB2C5EF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737" y="567855"/>
                <a:ext cx="1354282" cy="307777"/>
              </a:xfrm>
              <a:prstGeom prst="rect">
                <a:avLst/>
              </a:prstGeom>
              <a:blipFill>
                <a:blip r:embed="rId6"/>
                <a:stretch>
                  <a:fillRect l="-926" t="-7692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3BE1328E-E462-1A49-9A6B-9D554E74403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757" y="937187"/>
            <a:ext cx="3524250" cy="2697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1BC701-9ED1-A347-B83A-85672400FCA5}"/>
                  </a:ext>
                </a:extLst>
              </p:cNvPr>
              <p:cNvSpPr txBox="1"/>
              <p:nvPr/>
            </p:nvSpPr>
            <p:spPr>
              <a:xfrm>
                <a:off x="1219199" y="3768817"/>
                <a:ext cx="1201996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zh-CN" sz="1400" dirty="0"/>
                  <a:t>图</a:t>
                </a:r>
                <a:r>
                  <a:rPr lang="en-US" altLang="zh-CN" sz="1400" dirty="0"/>
                  <a:t>22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30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91BC701-9ED1-A347-B83A-85672400F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199" y="3768817"/>
                <a:ext cx="1201996" cy="307777"/>
              </a:xfrm>
              <a:prstGeom prst="rect">
                <a:avLst/>
              </a:prstGeom>
              <a:blipFill>
                <a:blip r:embed="rId8"/>
                <a:stretch>
                  <a:fillRect l="-1053"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F70FD00B-32EE-3A47-AB07-4E870615525D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69" y="4138149"/>
            <a:ext cx="3419475" cy="2617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0A800F6-FFB4-9B47-B5CE-3D6411905BAF}"/>
                  </a:ext>
                </a:extLst>
              </p:cNvPr>
              <p:cNvSpPr txBox="1"/>
              <p:nvPr/>
            </p:nvSpPr>
            <p:spPr>
              <a:xfrm>
                <a:off x="5275903" y="3768817"/>
                <a:ext cx="1317412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zh-CN" sz="1400" dirty="0"/>
                  <a:t>图</a:t>
                </a:r>
                <a:r>
                  <a:rPr lang="en-US" altLang="zh-CN" sz="1400" dirty="0"/>
                  <a:t>23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30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𝑃𝑋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0A800F6-FFB4-9B47-B5CE-3D6411905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903" y="3768817"/>
                <a:ext cx="1317412" cy="307777"/>
              </a:xfrm>
              <a:prstGeom prst="rect">
                <a:avLst/>
              </a:prstGeom>
              <a:blipFill>
                <a:blip r:embed="rId10"/>
                <a:stretch>
                  <a:fillRect l="-952"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1F97CA30-5836-7A44-91C7-42FDEDEB33E5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63" y="4086225"/>
            <a:ext cx="3620770" cy="2771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AC74E9F-7651-CD42-943C-0BB3171445E7}"/>
                  </a:ext>
                </a:extLst>
              </p:cNvPr>
              <p:cNvSpPr txBox="1"/>
              <p:nvPr/>
            </p:nvSpPr>
            <p:spPr>
              <a:xfrm>
                <a:off x="8926451" y="3768817"/>
                <a:ext cx="1354282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zh-CN" sz="1400" dirty="0"/>
                  <a:t>图</a:t>
                </a:r>
                <a:r>
                  <a:rPr lang="en-US" altLang="zh-CN" sz="1400" dirty="0"/>
                  <a:t>24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30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AC74E9F-7651-CD42-943C-0BB317144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451" y="3768817"/>
                <a:ext cx="1354282" cy="307777"/>
              </a:xfrm>
              <a:prstGeom prst="rect">
                <a:avLst/>
              </a:prstGeom>
              <a:blipFill>
                <a:blip r:embed="rId12"/>
                <a:stretch>
                  <a:fillRect l="-926"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3F21D859-E9AC-3945-9145-F7033DAA754A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752" y="4180059"/>
            <a:ext cx="331025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7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F03F3F7-BAD9-D44F-A8EA-79D249F83CF6}"/>
              </a:ext>
            </a:extLst>
          </p:cNvPr>
          <p:cNvSpPr txBox="1"/>
          <p:nvPr/>
        </p:nvSpPr>
        <p:spPr>
          <a:xfrm>
            <a:off x="990600" y="635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84FE5BB2-1E5C-FB4C-AA82-FAB35A4822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6784330"/>
                  </p:ext>
                </p:extLst>
              </p:nvPr>
            </p:nvGraphicFramePr>
            <p:xfrm>
              <a:off x="0" y="475311"/>
              <a:ext cx="12192000" cy="57476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33">
                      <a:extLst>
                        <a:ext uri="{9D8B030D-6E8A-4147-A177-3AD203B41FA5}">
                          <a16:colId xmlns:a16="http://schemas.microsoft.com/office/drawing/2014/main" val="1052169071"/>
                        </a:ext>
                      </a:extLst>
                    </a:gridCol>
                    <a:gridCol w="1566477">
                      <a:extLst>
                        <a:ext uri="{9D8B030D-6E8A-4147-A177-3AD203B41FA5}">
                          <a16:colId xmlns:a16="http://schemas.microsoft.com/office/drawing/2014/main" val="3841431430"/>
                        </a:ext>
                      </a:extLst>
                    </a:gridCol>
                    <a:gridCol w="2165137">
                      <a:extLst>
                        <a:ext uri="{9D8B030D-6E8A-4147-A177-3AD203B41FA5}">
                          <a16:colId xmlns:a16="http://schemas.microsoft.com/office/drawing/2014/main" val="3184765276"/>
                        </a:ext>
                      </a:extLst>
                    </a:gridCol>
                    <a:gridCol w="3321504">
                      <a:extLst>
                        <a:ext uri="{9D8B030D-6E8A-4147-A177-3AD203B41FA5}">
                          <a16:colId xmlns:a16="http://schemas.microsoft.com/office/drawing/2014/main" val="2538808310"/>
                        </a:ext>
                      </a:extLst>
                    </a:gridCol>
                    <a:gridCol w="2762149">
                      <a:extLst>
                        <a:ext uri="{9D8B030D-6E8A-4147-A177-3AD203B41FA5}">
                          <a16:colId xmlns:a16="http://schemas.microsoft.com/office/drawing/2014/main" val="333015927"/>
                        </a:ext>
                      </a:extLst>
                    </a:gridCol>
                  </a:tblGrid>
                  <a:tr h="414895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Function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Value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POPSIZE/PXOVER/PMUATATION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Generation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6213707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Max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6.22E+10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80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18000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54832831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Min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6.17E+10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4972501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CN" sz="1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𝑃𝑋</m:t>
                                </m:r>
                              </m:oMath>
                            </m:oMathPara>
                          </a14:m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Max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6.22E+10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0.7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18000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49309330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Min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6.16E+10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0.4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601783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CN" sz="1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𝑃𝑀</m:t>
                                </m:r>
                              </m:oMath>
                            </m:oMathPara>
                          </a14:m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6.22E+10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0.06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14000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2929098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6.14E+10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0.01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0140532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zh-C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200" b="0" i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zh-CN" altLang="zh-CN" sz="1200" dirty="0">
                              <a:effectLst/>
                            </a:rPr>
                            <a:t> </a:t>
                          </a:r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2.14E+10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80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58070885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8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2.13E+10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5202453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2.14E+10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0.7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8594264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8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2.14E+10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428846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2.14E+10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0.09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7371437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8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2.14E+10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0.07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2465806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zh-CN" sz="12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200" b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8</m:t>
                                  </m:r>
                                </m:sub>
                              </m:sSub>
                              <m:r>
                                <a:rPr lang="en-US" altLang="zh-CN" sz="1200" b="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lang="en-US" altLang="zh-CN" sz="1200" b="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oMath>
                          </a14:m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1.49E+03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07901116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1.46E+03</a:t>
                          </a:r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4859149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 b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  <m:r>
                                  <a:rPr lang="en-US" altLang="zh-CN" sz="1200" b="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CN" sz="1200" b="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b="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1.49E+03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73924626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1.47E+03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0.7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2290064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 b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  <m:r>
                                  <a:rPr lang="en-US" altLang="zh-CN" sz="1200" b="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CN" sz="1200" b="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b="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1.49E+03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0826222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1.45E+03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186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7">
                <a:extLst>
                  <a:ext uri="{FF2B5EF4-FFF2-40B4-BE49-F238E27FC236}">
                    <a16:creationId xmlns:a16="http://schemas.microsoft.com/office/drawing/2014/main" id="{84FE5BB2-1E5C-FB4C-AA82-FAB35A4822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6784330"/>
                  </p:ext>
                </p:extLst>
              </p:nvPr>
            </p:nvGraphicFramePr>
            <p:xfrm>
              <a:off x="0" y="475311"/>
              <a:ext cx="12192000" cy="57476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33">
                      <a:extLst>
                        <a:ext uri="{9D8B030D-6E8A-4147-A177-3AD203B41FA5}">
                          <a16:colId xmlns:a16="http://schemas.microsoft.com/office/drawing/2014/main" val="1052169071"/>
                        </a:ext>
                      </a:extLst>
                    </a:gridCol>
                    <a:gridCol w="1566477">
                      <a:extLst>
                        <a:ext uri="{9D8B030D-6E8A-4147-A177-3AD203B41FA5}">
                          <a16:colId xmlns:a16="http://schemas.microsoft.com/office/drawing/2014/main" val="3841431430"/>
                        </a:ext>
                      </a:extLst>
                    </a:gridCol>
                    <a:gridCol w="2165137">
                      <a:extLst>
                        <a:ext uri="{9D8B030D-6E8A-4147-A177-3AD203B41FA5}">
                          <a16:colId xmlns:a16="http://schemas.microsoft.com/office/drawing/2014/main" val="3184765276"/>
                        </a:ext>
                      </a:extLst>
                    </a:gridCol>
                    <a:gridCol w="3321504">
                      <a:extLst>
                        <a:ext uri="{9D8B030D-6E8A-4147-A177-3AD203B41FA5}">
                          <a16:colId xmlns:a16="http://schemas.microsoft.com/office/drawing/2014/main" val="2538808310"/>
                        </a:ext>
                      </a:extLst>
                    </a:gridCol>
                    <a:gridCol w="2762149">
                      <a:extLst>
                        <a:ext uri="{9D8B030D-6E8A-4147-A177-3AD203B41FA5}">
                          <a16:colId xmlns:a16="http://schemas.microsoft.com/office/drawing/2014/main" val="333015927"/>
                        </a:ext>
                      </a:extLst>
                    </a:gridCol>
                  </a:tblGrid>
                  <a:tr h="414895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Function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Value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POPSIZE/PXOVER/PMUATATION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Generation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6213707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73913" r="-414973" b="-8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Max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6.22E+10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80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18000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54832831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Min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6.17E+10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4972501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170213" r="-414973" b="-7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Max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6.22E+10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0.7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18000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49309330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Min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6.16E+10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0.4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601783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270213" r="-414973" b="-6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6.22E+10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0.06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14000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2929098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6.14E+10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0.01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0140532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378261" r="-414973" b="-5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2.14E+10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80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58070885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8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2.13E+10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5202453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468085" r="-414973" b="-40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2.14E+10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0.7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8594264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8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2.14E+10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0.9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428846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568085" r="-414973" b="-30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2.14E+10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0.09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7371437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8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2.14E+10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0.07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2465806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668085" r="-414973" b="-20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1.49E+03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180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07901116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1.46E+03</a:t>
                          </a:r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4859149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784783" r="-414973" b="-1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1.49E+03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73924626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1.47E+03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0.7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2290064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865957" r="-414973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1.49E+03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16000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0826222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1.45E+03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1866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A9608E97-840B-8E4A-8AA9-7A9CACA260A5}"/>
              </a:ext>
            </a:extLst>
          </p:cNvPr>
          <p:cNvSpPr txBox="1"/>
          <p:nvPr/>
        </p:nvSpPr>
        <p:spPr>
          <a:xfrm>
            <a:off x="0" y="-63298"/>
            <a:ext cx="1219200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遗传算法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(GA)</a:t>
            </a:r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最优值列表</a:t>
            </a:r>
          </a:p>
        </p:txBody>
      </p:sp>
    </p:spTree>
    <p:extLst>
      <p:ext uri="{BB962C8B-B14F-4D97-AF65-F5344CB8AC3E}">
        <p14:creationId xmlns:p14="http://schemas.microsoft.com/office/powerpoint/2010/main" val="281273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A85C7F-3C4A-1B40-826E-7A9CF3387FAA}"/>
              </a:ext>
            </a:extLst>
          </p:cNvPr>
          <p:cNvSpPr txBox="1"/>
          <p:nvPr/>
        </p:nvSpPr>
        <p:spPr>
          <a:xfrm>
            <a:off x="990600" y="635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7">
                <a:extLst>
                  <a:ext uri="{FF2B5EF4-FFF2-40B4-BE49-F238E27FC236}">
                    <a16:creationId xmlns:a16="http://schemas.microsoft.com/office/drawing/2014/main" id="{2CCF7292-49F3-A247-B8EB-04FDE40B0A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2780603"/>
                  </p:ext>
                </p:extLst>
              </p:nvPr>
            </p:nvGraphicFramePr>
            <p:xfrm>
              <a:off x="0" y="475311"/>
              <a:ext cx="12192000" cy="57476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33">
                      <a:extLst>
                        <a:ext uri="{9D8B030D-6E8A-4147-A177-3AD203B41FA5}">
                          <a16:colId xmlns:a16="http://schemas.microsoft.com/office/drawing/2014/main" val="1052169071"/>
                        </a:ext>
                      </a:extLst>
                    </a:gridCol>
                    <a:gridCol w="1566477">
                      <a:extLst>
                        <a:ext uri="{9D8B030D-6E8A-4147-A177-3AD203B41FA5}">
                          <a16:colId xmlns:a16="http://schemas.microsoft.com/office/drawing/2014/main" val="3841431430"/>
                        </a:ext>
                      </a:extLst>
                    </a:gridCol>
                    <a:gridCol w="2165137">
                      <a:extLst>
                        <a:ext uri="{9D8B030D-6E8A-4147-A177-3AD203B41FA5}">
                          <a16:colId xmlns:a16="http://schemas.microsoft.com/office/drawing/2014/main" val="3184765276"/>
                        </a:ext>
                      </a:extLst>
                    </a:gridCol>
                    <a:gridCol w="3321504">
                      <a:extLst>
                        <a:ext uri="{9D8B030D-6E8A-4147-A177-3AD203B41FA5}">
                          <a16:colId xmlns:a16="http://schemas.microsoft.com/office/drawing/2014/main" val="2538808310"/>
                        </a:ext>
                      </a:extLst>
                    </a:gridCol>
                    <a:gridCol w="2762149">
                      <a:extLst>
                        <a:ext uri="{9D8B030D-6E8A-4147-A177-3AD203B41FA5}">
                          <a16:colId xmlns:a16="http://schemas.microsoft.com/office/drawing/2014/main" val="333015927"/>
                        </a:ext>
                      </a:extLst>
                    </a:gridCol>
                  </a:tblGrid>
                  <a:tr h="414895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Function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Value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POPSIZE/PXOVER/PMUATATION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Generation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6213707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zh-C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20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zh-CN" altLang="zh-CN" sz="120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1.25E+03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54832831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1.25E+03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4972501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1.25E+03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18000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49309330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1.25E+03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601783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1.25E+03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0.01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2929098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1.25E+03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0140532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zh-C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2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zh-CN" altLang="zh-CN" sz="1200" dirty="0">
                              <a:effectLst/>
                            </a:rPr>
                            <a:t> </a:t>
                          </a:r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3.32E+10</a:t>
                          </a:r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58070885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8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3.32E+10</a:t>
                          </a:r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5202453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3.32E+10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8594264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8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3.31E+10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428846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zh-CN" altLang="zh-CN" sz="1200" dirty="0">
                                    <a:effectLst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3.32E+10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7371437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8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3.31E+10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2465806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zh-C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20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zh-CN" altLang="zh-CN" sz="1200" dirty="0">
                              <a:effectLst/>
                            </a:rPr>
                            <a:t> </a:t>
                          </a:r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9.18E+10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07901116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9.16E+10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4859149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9.18E+10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0.8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73924626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9.15E+10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2290064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i="1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9.18E+10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0.07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0826222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9.15E+10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0.02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186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7">
                <a:extLst>
                  <a:ext uri="{FF2B5EF4-FFF2-40B4-BE49-F238E27FC236}">
                    <a16:creationId xmlns:a16="http://schemas.microsoft.com/office/drawing/2014/main" id="{2CCF7292-49F3-A247-B8EB-04FDE40B0A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2780603"/>
                  </p:ext>
                </p:extLst>
              </p:nvPr>
            </p:nvGraphicFramePr>
            <p:xfrm>
              <a:off x="0" y="475311"/>
              <a:ext cx="12192000" cy="57476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33">
                      <a:extLst>
                        <a:ext uri="{9D8B030D-6E8A-4147-A177-3AD203B41FA5}">
                          <a16:colId xmlns:a16="http://schemas.microsoft.com/office/drawing/2014/main" val="1052169071"/>
                        </a:ext>
                      </a:extLst>
                    </a:gridCol>
                    <a:gridCol w="1566477">
                      <a:extLst>
                        <a:ext uri="{9D8B030D-6E8A-4147-A177-3AD203B41FA5}">
                          <a16:colId xmlns:a16="http://schemas.microsoft.com/office/drawing/2014/main" val="3841431430"/>
                        </a:ext>
                      </a:extLst>
                    </a:gridCol>
                    <a:gridCol w="2165137">
                      <a:extLst>
                        <a:ext uri="{9D8B030D-6E8A-4147-A177-3AD203B41FA5}">
                          <a16:colId xmlns:a16="http://schemas.microsoft.com/office/drawing/2014/main" val="3184765276"/>
                        </a:ext>
                      </a:extLst>
                    </a:gridCol>
                    <a:gridCol w="3321504">
                      <a:extLst>
                        <a:ext uri="{9D8B030D-6E8A-4147-A177-3AD203B41FA5}">
                          <a16:colId xmlns:a16="http://schemas.microsoft.com/office/drawing/2014/main" val="2538808310"/>
                        </a:ext>
                      </a:extLst>
                    </a:gridCol>
                    <a:gridCol w="2762149">
                      <a:extLst>
                        <a:ext uri="{9D8B030D-6E8A-4147-A177-3AD203B41FA5}">
                          <a16:colId xmlns:a16="http://schemas.microsoft.com/office/drawing/2014/main" val="333015927"/>
                        </a:ext>
                      </a:extLst>
                    </a:gridCol>
                  </a:tblGrid>
                  <a:tr h="414895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Function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Value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POPSIZE/PXOVER/PMUATATION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Generation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6213707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73913" r="-414973" b="-8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1.25E+03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54832831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1.25E+03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4972501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170213" r="-414973" b="-7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1.25E+03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18000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49309330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1.25E+03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0.6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601783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270213" r="-414973" b="-6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1.25E+03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0.01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2929098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1.25E+03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0140532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378261" r="-414973" b="-5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3.32E+10</a:t>
                          </a:r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58070885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8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3.32E+10</a:t>
                          </a:r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5202453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468085" r="-414973" b="-40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3.32E+10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8594264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8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3.31E+10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428846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568085" r="-414973" b="-30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3.32E+10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0.05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7371437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8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3.31E+10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2465806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668085" r="-414973" b="-20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9.18E+10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07901116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9.16E+10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4859149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784783" r="-414973" b="-1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9.18E+10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0.8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73924626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9.15E+10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2290064"/>
                      </a:ext>
                    </a:extLst>
                  </a:tr>
                  <a:tr h="296266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865957" r="-414973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9.18E+10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0.07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0826222"/>
                      </a:ext>
                    </a:extLst>
                  </a:tr>
                  <a:tr h="296266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9.15E+10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0.02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1866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CA634BE9-2C58-7348-9171-8BFCBEFD3DCC}"/>
              </a:ext>
            </a:extLst>
          </p:cNvPr>
          <p:cNvSpPr txBox="1"/>
          <p:nvPr/>
        </p:nvSpPr>
        <p:spPr>
          <a:xfrm>
            <a:off x="0" y="-63298"/>
            <a:ext cx="1219200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遗传算法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(GA)</a:t>
            </a:r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最优值列表</a:t>
            </a:r>
          </a:p>
        </p:txBody>
      </p:sp>
    </p:spTree>
    <p:extLst>
      <p:ext uri="{BB962C8B-B14F-4D97-AF65-F5344CB8AC3E}">
        <p14:creationId xmlns:p14="http://schemas.microsoft.com/office/powerpoint/2010/main" val="2737036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A85C7F-3C4A-1B40-826E-7A9CF3387FAA}"/>
              </a:ext>
            </a:extLst>
          </p:cNvPr>
          <p:cNvSpPr txBox="1"/>
          <p:nvPr/>
        </p:nvSpPr>
        <p:spPr>
          <a:xfrm>
            <a:off x="990600" y="635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7">
                <a:extLst>
                  <a:ext uri="{FF2B5EF4-FFF2-40B4-BE49-F238E27FC236}">
                    <a16:creationId xmlns:a16="http://schemas.microsoft.com/office/drawing/2014/main" id="{2CCF7292-49F3-A247-B8EB-04FDE40B0A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8456635"/>
                  </p:ext>
                </p:extLst>
              </p:nvPr>
            </p:nvGraphicFramePr>
            <p:xfrm>
              <a:off x="0" y="475311"/>
              <a:ext cx="12192000" cy="39950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33">
                      <a:extLst>
                        <a:ext uri="{9D8B030D-6E8A-4147-A177-3AD203B41FA5}">
                          <a16:colId xmlns:a16="http://schemas.microsoft.com/office/drawing/2014/main" val="1052169071"/>
                        </a:ext>
                      </a:extLst>
                    </a:gridCol>
                    <a:gridCol w="1566477">
                      <a:extLst>
                        <a:ext uri="{9D8B030D-6E8A-4147-A177-3AD203B41FA5}">
                          <a16:colId xmlns:a16="http://schemas.microsoft.com/office/drawing/2014/main" val="3841431430"/>
                        </a:ext>
                      </a:extLst>
                    </a:gridCol>
                    <a:gridCol w="2165137">
                      <a:extLst>
                        <a:ext uri="{9D8B030D-6E8A-4147-A177-3AD203B41FA5}">
                          <a16:colId xmlns:a16="http://schemas.microsoft.com/office/drawing/2014/main" val="3184765276"/>
                        </a:ext>
                      </a:extLst>
                    </a:gridCol>
                    <a:gridCol w="3321504">
                      <a:extLst>
                        <a:ext uri="{9D8B030D-6E8A-4147-A177-3AD203B41FA5}">
                          <a16:colId xmlns:a16="http://schemas.microsoft.com/office/drawing/2014/main" val="2538808310"/>
                        </a:ext>
                      </a:extLst>
                    </a:gridCol>
                    <a:gridCol w="2762149">
                      <a:extLst>
                        <a:ext uri="{9D8B030D-6E8A-4147-A177-3AD203B41FA5}">
                          <a16:colId xmlns:a16="http://schemas.microsoft.com/office/drawing/2014/main" val="333015927"/>
                        </a:ext>
                      </a:extLst>
                    </a:gridCol>
                  </a:tblGrid>
                  <a:tr h="417508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Function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Value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POPSIZE/PXOVER/PMUATATION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Generation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6213707"/>
                      </a:ext>
                    </a:extLst>
                  </a:tr>
                  <a:tr h="298132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zh-CN" sz="12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200" b="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25</m:t>
                                  </m:r>
                                </m:sub>
                              </m:sSub>
                              <m:r>
                                <a:rPr lang="en-US" altLang="zh-CN" sz="1200" b="0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lang="en-US" altLang="zh-CN" sz="1200" b="0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oMath>
                          </a14:m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6.21E+03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54832831"/>
                      </a:ext>
                    </a:extLst>
                  </a:tr>
                  <a:tr h="298132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6.02E+03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4972501"/>
                      </a:ext>
                    </a:extLst>
                  </a:tr>
                  <a:tr h="298132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2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 b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  <m:r>
                                  <a:rPr lang="en-US" altLang="zh-CN" sz="1200" b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CN" sz="1200" b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b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6.21E+03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49309330"/>
                      </a:ext>
                    </a:extLst>
                  </a:tr>
                  <a:tr h="298132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5.99E+03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601783"/>
                      </a:ext>
                    </a:extLst>
                  </a:tr>
                  <a:tr h="298132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2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 b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  <m:r>
                                  <a:rPr lang="en-US" altLang="zh-CN" sz="1200" b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CN" sz="1200" b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b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6.21E+03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0.02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2929098"/>
                      </a:ext>
                    </a:extLst>
                  </a:tr>
                  <a:tr h="298132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6.01E+03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0.01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0140532"/>
                      </a:ext>
                    </a:extLst>
                  </a:tr>
                  <a:tr h="298132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zh-CN" sz="1200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200" b="0" kern="12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30</m:t>
                                  </m:r>
                                </m:sub>
                              </m:sSub>
                              <m:r>
                                <a:rPr lang="en-US" altLang="zh-CN" sz="1200" b="0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lang="en-US" altLang="zh-CN" sz="1200" b="0" kern="12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oMath>
                          </a14:m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3.65E+09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18000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58070885"/>
                      </a:ext>
                    </a:extLst>
                  </a:tr>
                  <a:tr h="298132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8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3.64E+09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5202453"/>
                      </a:ext>
                    </a:extLst>
                  </a:tr>
                  <a:tr h="298132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2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 b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30</m:t>
                                    </m:r>
                                  </m:sub>
                                </m:sSub>
                                <m:r>
                                  <a:rPr lang="en-US" altLang="zh-CN" sz="1200" b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CN" sz="1200" b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b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3.65E+09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0.8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8594264"/>
                      </a:ext>
                    </a:extLst>
                  </a:tr>
                  <a:tr h="298132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8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3.63E+09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428846"/>
                      </a:ext>
                    </a:extLst>
                  </a:tr>
                  <a:tr h="298132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2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 b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30</m:t>
                                    </m:r>
                                  </m:sub>
                                </m:sSub>
                                <m:r>
                                  <a:rPr lang="en-US" altLang="zh-CN" sz="1200" b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CN" sz="1200" b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200" b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zh-CN" altLang="zh-CN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3.65E+09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7371437"/>
                      </a:ext>
                    </a:extLst>
                  </a:tr>
                  <a:tr h="298132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8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2.72E+09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0.01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24658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7">
                <a:extLst>
                  <a:ext uri="{FF2B5EF4-FFF2-40B4-BE49-F238E27FC236}">
                    <a16:creationId xmlns:a16="http://schemas.microsoft.com/office/drawing/2014/main" id="{2CCF7292-49F3-A247-B8EB-04FDE40B0A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8456635"/>
                  </p:ext>
                </p:extLst>
              </p:nvPr>
            </p:nvGraphicFramePr>
            <p:xfrm>
              <a:off x="0" y="475311"/>
              <a:ext cx="12192000" cy="39950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733">
                      <a:extLst>
                        <a:ext uri="{9D8B030D-6E8A-4147-A177-3AD203B41FA5}">
                          <a16:colId xmlns:a16="http://schemas.microsoft.com/office/drawing/2014/main" val="1052169071"/>
                        </a:ext>
                      </a:extLst>
                    </a:gridCol>
                    <a:gridCol w="1566477">
                      <a:extLst>
                        <a:ext uri="{9D8B030D-6E8A-4147-A177-3AD203B41FA5}">
                          <a16:colId xmlns:a16="http://schemas.microsoft.com/office/drawing/2014/main" val="3841431430"/>
                        </a:ext>
                      </a:extLst>
                    </a:gridCol>
                    <a:gridCol w="2165137">
                      <a:extLst>
                        <a:ext uri="{9D8B030D-6E8A-4147-A177-3AD203B41FA5}">
                          <a16:colId xmlns:a16="http://schemas.microsoft.com/office/drawing/2014/main" val="3184765276"/>
                        </a:ext>
                      </a:extLst>
                    </a:gridCol>
                    <a:gridCol w="3321504">
                      <a:extLst>
                        <a:ext uri="{9D8B030D-6E8A-4147-A177-3AD203B41FA5}">
                          <a16:colId xmlns:a16="http://schemas.microsoft.com/office/drawing/2014/main" val="2538808310"/>
                        </a:ext>
                      </a:extLst>
                    </a:gridCol>
                    <a:gridCol w="2762149">
                      <a:extLst>
                        <a:ext uri="{9D8B030D-6E8A-4147-A177-3AD203B41FA5}">
                          <a16:colId xmlns:a16="http://schemas.microsoft.com/office/drawing/2014/main" val="333015927"/>
                        </a:ext>
                      </a:extLst>
                    </a:gridCol>
                  </a:tblGrid>
                  <a:tr h="417508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Function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Value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dirty="0"/>
                            <a:t>POPSIZE/PXOVER/PMUATATION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Generation</a:t>
                          </a:r>
                          <a:r>
                            <a:rPr lang="zh-CN" altLang="zh-CN" sz="1200" b="0" dirty="0">
                              <a:effectLst/>
                            </a:rPr>
                            <a:t> </a:t>
                          </a:r>
                          <a:endParaRPr lang="zh-CN" altLang="en-US" sz="12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46213707"/>
                      </a:ext>
                    </a:extLst>
                  </a:tr>
                  <a:tr h="298132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72340" r="-414973" b="-5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6.21E+03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54832831"/>
                      </a:ext>
                    </a:extLst>
                  </a:tr>
                  <a:tr h="298132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6.02E+03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44972501"/>
                      </a:ext>
                    </a:extLst>
                  </a:tr>
                  <a:tr h="298132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172340" r="-414973" b="-40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6.21E+03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0.4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49309330"/>
                      </a:ext>
                    </a:extLst>
                  </a:tr>
                  <a:tr h="298132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5.99E+03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40601783"/>
                      </a:ext>
                    </a:extLst>
                  </a:tr>
                  <a:tr h="298132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266667" r="-41497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6.21E+03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0.02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8000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42929098"/>
                      </a:ext>
                    </a:extLst>
                  </a:tr>
                  <a:tr h="298132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6.01E+03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0.01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00140532"/>
                      </a:ext>
                    </a:extLst>
                  </a:tr>
                  <a:tr h="298132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374468" r="-414973" b="-20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3.65E+09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40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18000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58070885"/>
                      </a:ext>
                    </a:extLst>
                  </a:tr>
                  <a:tr h="298132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8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3.64E+09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05202453"/>
                      </a:ext>
                    </a:extLst>
                  </a:tr>
                  <a:tr h="298132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474468" r="-414973" b="-10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3.65E+09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0.8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08594264"/>
                      </a:ext>
                    </a:extLst>
                  </a:tr>
                  <a:tr h="298132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8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3.63E+09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0.2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4428846"/>
                      </a:ext>
                    </a:extLst>
                  </a:tr>
                  <a:tr h="298132"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35" t="-574468" r="-414973" b="-63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Max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3.65E+09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0.1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14000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7371437"/>
                      </a:ext>
                    </a:extLst>
                  </a:tr>
                  <a:tr h="298132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800" b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Min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2.72E+09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0.01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2000</a:t>
                          </a:r>
                          <a:r>
                            <a:rPr lang="zh-CN" altLang="zh-CN" sz="1200" b="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200" b="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24658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2AF4559B-D3F3-8E45-ADED-B8F4D7324BB6}"/>
              </a:ext>
            </a:extLst>
          </p:cNvPr>
          <p:cNvSpPr txBox="1"/>
          <p:nvPr/>
        </p:nvSpPr>
        <p:spPr>
          <a:xfrm>
            <a:off x="0" y="-63298"/>
            <a:ext cx="1219200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遗传算法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(GA)</a:t>
            </a:r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最优值列表</a:t>
            </a:r>
          </a:p>
        </p:txBody>
      </p:sp>
    </p:spTree>
    <p:extLst>
      <p:ext uri="{BB962C8B-B14F-4D97-AF65-F5344CB8AC3E}">
        <p14:creationId xmlns:p14="http://schemas.microsoft.com/office/powerpoint/2010/main" val="1979312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F0404B4-9FF5-7040-BAC2-397F370C0ED4}"/>
              </a:ext>
            </a:extLst>
          </p:cNvPr>
          <p:cNvSpPr txBox="1"/>
          <p:nvPr/>
        </p:nvSpPr>
        <p:spPr>
          <a:xfrm>
            <a:off x="673100" y="889000"/>
            <a:ext cx="1137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步骤：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初始化所有个体，初始化它们的速度和位置，并将个体的历史最优</a:t>
            </a:r>
            <a:r>
              <a:rPr kumimoji="1" lang="en-US" altLang="zh-CN" dirty="0" err="1"/>
              <a:t>pBest</a:t>
            </a:r>
            <a:r>
              <a:rPr kumimoji="1" lang="zh-CN" altLang="en-US" dirty="0"/>
              <a:t>设为当前位置，而群体中最优个体作为当前的</a:t>
            </a:r>
            <a:r>
              <a:rPr kumimoji="1" lang="en-US" altLang="zh-CN" dirty="0" err="1"/>
              <a:t>gBest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计算每一代各个粒子的适应度函数值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若该粒子当前的适应度函数值比其他历史最优值要好，那么历史最优将会被当前位置所替代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若该粒子的历史最优比全局最优要好，那么全局最优将会被该粒子的历史最优所代替</a:t>
            </a:r>
            <a:endParaRPr kumimoji="1" lang="en-US" altLang="zh-CN" dirty="0"/>
          </a:p>
          <a:p>
            <a:r>
              <a:rPr kumimoji="1" lang="en-US" altLang="zh-CN" dirty="0"/>
              <a:t>5.</a:t>
            </a:r>
            <a:r>
              <a:rPr kumimoji="1" lang="zh-CN" altLang="en-US" dirty="0"/>
              <a:t>对每个粒子的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的第</a:t>
            </a:r>
            <a:r>
              <a:rPr kumimoji="1" lang="en-US" altLang="zh-CN" dirty="0"/>
              <a:t>d</a:t>
            </a:r>
            <a:r>
              <a:rPr kumimoji="1" lang="zh-CN" altLang="en-US" dirty="0"/>
              <a:t>维的速度和位置按照某个策略进行更新</a:t>
            </a:r>
            <a:endParaRPr kumimoji="1" lang="en-US" altLang="zh-CN" dirty="0"/>
          </a:p>
          <a:p>
            <a:r>
              <a:rPr kumimoji="1" lang="en-US" altLang="zh-CN" dirty="0"/>
              <a:t>6.</a:t>
            </a:r>
            <a:r>
              <a:rPr kumimoji="1" lang="zh-CN" altLang="en-US" dirty="0"/>
              <a:t>若没有达到结束条件，转</a:t>
            </a:r>
            <a:r>
              <a:rPr kumimoji="1" lang="en-US" altLang="zh-CN" dirty="0"/>
              <a:t>2</a:t>
            </a:r>
            <a:r>
              <a:rPr kumimoji="1" lang="zh-CN" altLang="en-US" dirty="0"/>
              <a:t>，否则输出</a:t>
            </a:r>
            <a:r>
              <a:rPr kumimoji="1" lang="en-US" altLang="zh-CN" dirty="0" err="1"/>
              <a:t>gBest</a:t>
            </a:r>
            <a:r>
              <a:rPr kumimoji="1" lang="zh-CN" altLang="en-US" dirty="0"/>
              <a:t>并结束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7609FA-0380-B64D-833F-197BA9F0153C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粒子群算法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(PSO)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D4A506-793A-7F4A-8296-8A08DD2BAF8F}"/>
              </a:ext>
            </a:extLst>
          </p:cNvPr>
          <p:cNvSpPr txBox="1"/>
          <p:nvPr/>
        </p:nvSpPr>
        <p:spPr>
          <a:xfrm>
            <a:off x="812800" y="3530600"/>
            <a:ext cx="3387466" cy="230832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" altLang="zh-CN" dirty="0">
                <a:solidFill>
                  <a:schemeClr val="bg1"/>
                </a:solidFill>
              </a:rPr>
              <a:t>MAXGENS 500</a:t>
            </a:r>
            <a:r>
              <a:rPr lang="en-US" altLang="zh-CN" dirty="0">
                <a:solidFill>
                  <a:schemeClr val="bg1"/>
                </a:solidFill>
              </a:rPr>
              <a:t>	//</a:t>
            </a:r>
            <a:r>
              <a:rPr lang="zh-CN" altLang="en-US" dirty="0">
                <a:solidFill>
                  <a:schemeClr val="bg1"/>
                </a:solidFill>
              </a:rPr>
              <a:t>迭代次数</a:t>
            </a:r>
            <a:endParaRPr lang="en" altLang="zh-CN" dirty="0">
              <a:solidFill>
                <a:schemeClr val="bg1"/>
              </a:solidFill>
            </a:endParaRPr>
          </a:p>
          <a:p>
            <a:r>
              <a:rPr lang="en" altLang="zh-CN" dirty="0">
                <a:solidFill>
                  <a:schemeClr val="bg1"/>
                </a:solidFill>
              </a:rPr>
              <a:t>POPSIZE 50	</a:t>
            </a:r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种群规模</a:t>
            </a:r>
            <a:endParaRPr lang="en" altLang="zh-CN" dirty="0">
              <a:solidFill>
                <a:schemeClr val="bg1"/>
              </a:solidFill>
            </a:endParaRPr>
          </a:p>
          <a:p>
            <a:r>
              <a:rPr lang="en" altLang="zh-CN" dirty="0" err="1">
                <a:solidFill>
                  <a:schemeClr val="bg1"/>
                </a:solidFill>
              </a:rPr>
              <a:t>Ubound</a:t>
            </a:r>
            <a:r>
              <a:rPr lang="en" altLang="zh-CN" dirty="0">
                <a:solidFill>
                  <a:schemeClr val="bg1"/>
                </a:solidFill>
              </a:rPr>
              <a:t> 100	</a:t>
            </a:r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个体最大值</a:t>
            </a:r>
            <a:endParaRPr lang="en" altLang="zh-CN" dirty="0">
              <a:solidFill>
                <a:schemeClr val="bg1"/>
              </a:solidFill>
            </a:endParaRPr>
          </a:p>
          <a:p>
            <a:r>
              <a:rPr lang="en" altLang="zh-CN" dirty="0" err="1">
                <a:solidFill>
                  <a:schemeClr val="bg1"/>
                </a:solidFill>
              </a:rPr>
              <a:t>Lbound</a:t>
            </a:r>
            <a:r>
              <a:rPr lang="en" altLang="zh-CN" dirty="0">
                <a:solidFill>
                  <a:schemeClr val="bg1"/>
                </a:solidFill>
              </a:rPr>
              <a:t> -100	</a:t>
            </a:r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个体最小值</a:t>
            </a:r>
            <a:endParaRPr lang="en" altLang="zh-CN" dirty="0">
              <a:solidFill>
                <a:schemeClr val="bg1"/>
              </a:solidFill>
            </a:endParaRPr>
          </a:p>
          <a:p>
            <a:r>
              <a:rPr lang="en" altLang="zh-CN" dirty="0">
                <a:solidFill>
                  <a:schemeClr val="bg1"/>
                </a:solidFill>
              </a:rPr>
              <a:t>Vmax 1	</a:t>
            </a:r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速度最大值</a:t>
            </a:r>
            <a:endParaRPr lang="en" altLang="zh-CN" dirty="0">
              <a:solidFill>
                <a:schemeClr val="bg1"/>
              </a:solidFill>
            </a:endParaRPr>
          </a:p>
          <a:p>
            <a:r>
              <a:rPr lang="en" altLang="zh-CN" dirty="0" err="1">
                <a:solidFill>
                  <a:schemeClr val="bg1"/>
                </a:solidFill>
              </a:rPr>
              <a:t>Vmin</a:t>
            </a:r>
            <a:r>
              <a:rPr lang="en" altLang="zh-CN" dirty="0">
                <a:solidFill>
                  <a:schemeClr val="bg1"/>
                </a:solidFill>
              </a:rPr>
              <a:t> -1	</a:t>
            </a:r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速度最小值</a:t>
            </a:r>
            <a:endParaRPr lang="en" altLang="zh-CN" dirty="0">
              <a:solidFill>
                <a:schemeClr val="bg1"/>
              </a:solidFill>
            </a:endParaRPr>
          </a:p>
          <a:p>
            <a:r>
              <a:rPr lang="en" altLang="zh-CN" dirty="0">
                <a:solidFill>
                  <a:schemeClr val="bg1"/>
                </a:solidFill>
              </a:rPr>
              <a:t>NVARS 10	</a:t>
            </a:r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粒子维数</a:t>
            </a:r>
            <a:endParaRPr lang="en" altLang="zh-CN" dirty="0">
              <a:solidFill>
                <a:schemeClr val="bg1"/>
              </a:solidFill>
            </a:endParaRPr>
          </a:p>
          <a:p>
            <a:r>
              <a:rPr kumimoji="1" lang="en" altLang="zh-CN" dirty="0">
                <a:solidFill>
                  <a:schemeClr val="bg1"/>
                </a:solidFill>
              </a:rPr>
              <a:t>C 2	</a:t>
            </a:r>
            <a:r>
              <a:rPr kumimoji="1" lang="en-US" altLang="zh-CN" dirty="0">
                <a:solidFill>
                  <a:schemeClr val="bg1"/>
                </a:solidFill>
              </a:rPr>
              <a:t>//</a:t>
            </a:r>
            <a:r>
              <a:rPr kumimoji="1" lang="zh-CN" altLang="en" dirty="0">
                <a:solidFill>
                  <a:schemeClr val="bg1"/>
                </a:solidFill>
              </a:rPr>
              <a:t>加速度</a:t>
            </a:r>
            <a:r>
              <a:rPr kumimoji="1" lang="zh-CN" altLang="en-US" dirty="0">
                <a:solidFill>
                  <a:schemeClr val="bg1"/>
                </a:solidFill>
              </a:rPr>
              <a:t>因子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976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AABAB15-2CD4-8B49-BA1A-773BAF74A9BB}"/>
              </a:ext>
            </a:extLst>
          </p:cNvPr>
          <p:cNvSpPr txBox="1"/>
          <p:nvPr/>
        </p:nvSpPr>
        <p:spPr>
          <a:xfrm>
            <a:off x="0" y="13646"/>
            <a:ext cx="1219200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粒子群算法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(PSO)</a:t>
            </a:r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最优值列表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3A9D6545-56B4-2847-A1B5-07EFA2DD82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5646506"/>
                  </p:ext>
                </p:extLst>
              </p:nvPr>
            </p:nvGraphicFramePr>
            <p:xfrm>
              <a:off x="0" y="475311"/>
              <a:ext cx="12192000" cy="57403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27125">
                      <a:extLst>
                        <a:ext uri="{9D8B030D-6E8A-4147-A177-3AD203B41FA5}">
                          <a16:colId xmlns:a16="http://schemas.microsoft.com/office/drawing/2014/main" val="366793643"/>
                        </a:ext>
                      </a:extLst>
                    </a:gridCol>
                    <a:gridCol w="2484334">
                      <a:extLst>
                        <a:ext uri="{9D8B030D-6E8A-4147-A177-3AD203B41FA5}">
                          <a16:colId xmlns:a16="http://schemas.microsoft.com/office/drawing/2014/main" val="3747597995"/>
                        </a:ext>
                      </a:extLst>
                    </a:gridCol>
                    <a:gridCol w="3811180">
                      <a:extLst>
                        <a:ext uri="{9D8B030D-6E8A-4147-A177-3AD203B41FA5}">
                          <a16:colId xmlns:a16="http://schemas.microsoft.com/office/drawing/2014/main" val="2161537324"/>
                        </a:ext>
                      </a:extLst>
                    </a:gridCol>
                    <a:gridCol w="3169361">
                      <a:extLst>
                        <a:ext uri="{9D8B030D-6E8A-4147-A177-3AD203B41FA5}">
                          <a16:colId xmlns:a16="http://schemas.microsoft.com/office/drawing/2014/main" val="2590805444"/>
                        </a:ext>
                      </a:extLst>
                    </a:gridCol>
                  </a:tblGrid>
                  <a:tr h="7494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Function</a:t>
                          </a:r>
                          <a:endParaRPr lang="zh-CN" altLang="en-US" sz="16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Value</a:t>
                          </a:r>
                          <a:endParaRPr lang="zh-CN" altLang="en-US" sz="16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Position</a:t>
                          </a:r>
                          <a:endParaRPr lang="zh-CN" altLang="en-US" sz="16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Generation</a:t>
                          </a:r>
                          <a:r>
                            <a:rPr lang="zh-CN" altLang="zh-CN" sz="1600" b="0" dirty="0">
                              <a:effectLst/>
                            </a:rPr>
                            <a:t> </a:t>
                          </a:r>
                          <a:endParaRPr lang="zh-CN" altLang="en-US" sz="16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8374185"/>
                      </a:ext>
                    </a:extLst>
                  </a:tr>
                  <a:tr h="90942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600" b="0" i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6.210085E+10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(100.000000,100.000000)</a:t>
                          </a:r>
                          <a:r>
                            <a:rPr lang="zh-C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</a:t>
                          </a:r>
                          <a:r>
                            <a:rPr lang="zh-C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7744734"/>
                      </a:ext>
                    </a:extLst>
                  </a:tr>
                  <a:tr h="5893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600" b="0" i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2.140305E+10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(-100.000000,-100.000000)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332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21324931"/>
                      </a:ext>
                    </a:extLst>
                  </a:tr>
                  <a:tr h="5893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600" b="0" i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1.299101E+03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(77.959863,46.839111)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203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598559"/>
                      </a:ext>
                    </a:extLst>
                  </a:tr>
                  <a:tr h="5893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600" b="0" i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600" b="0" i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1.246011E+03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(-73.539426,-60.934019)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447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3352949"/>
                      </a:ext>
                    </a:extLst>
                  </a:tr>
                  <a:tr h="5893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600" b="0" i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600" b="0" i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3.322887E+10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(17.038592,-100.000000)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422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3433318"/>
                      </a:ext>
                    </a:extLst>
                  </a:tr>
                  <a:tr h="5893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600" b="0" i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9.183018E+10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(100.000000,100.000000)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212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8461861"/>
                      </a:ext>
                    </a:extLst>
                  </a:tr>
                  <a:tr h="5893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600" b="0" i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6.079277E+03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(-100.000000,100.000000)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0960658"/>
                      </a:ext>
                    </a:extLst>
                  </a:tr>
                  <a:tr h="5456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600" b="0" i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3.646015E+09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(84.666870,100.000000)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0296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3A9D6545-56B4-2847-A1B5-07EFA2DD82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5646506"/>
                  </p:ext>
                </p:extLst>
              </p:nvPr>
            </p:nvGraphicFramePr>
            <p:xfrm>
              <a:off x="0" y="475311"/>
              <a:ext cx="12192000" cy="57403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27125">
                      <a:extLst>
                        <a:ext uri="{9D8B030D-6E8A-4147-A177-3AD203B41FA5}">
                          <a16:colId xmlns:a16="http://schemas.microsoft.com/office/drawing/2014/main" val="366793643"/>
                        </a:ext>
                      </a:extLst>
                    </a:gridCol>
                    <a:gridCol w="2484334">
                      <a:extLst>
                        <a:ext uri="{9D8B030D-6E8A-4147-A177-3AD203B41FA5}">
                          <a16:colId xmlns:a16="http://schemas.microsoft.com/office/drawing/2014/main" val="3747597995"/>
                        </a:ext>
                      </a:extLst>
                    </a:gridCol>
                    <a:gridCol w="3811180">
                      <a:extLst>
                        <a:ext uri="{9D8B030D-6E8A-4147-A177-3AD203B41FA5}">
                          <a16:colId xmlns:a16="http://schemas.microsoft.com/office/drawing/2014/main" val="2161537324"/>
                        </a:ext>
                      </a:extLst>
                    </a:gridCol>
                    <a:gridCol w="3169361">
                      <a:extLst>
                        <a:ext uri="{9D8B030D-6E8A-4147-A177-3AD203B41FA5}">
                          <a16:colId xmlns:a16="http://schemas.microsoft.com/office/drawing/2014/main" val="2590805444"/>
                        </a:ext>
                      </a:extLst>
                    </a:gridCol>
                  </a:tblGrid>
                  <a:tr h="7494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Function</a:t>
                          </a:r>
                          <a:endParaRPr lang="zh-CN" altLang="en-US" sz="16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Value</a:t>
                          </a:r>
                          <a:endParaRPr lang="zh-CN" altLang="en-US" sz="16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Position</a:t>
                          </a:r>
                          <a:endParaRPr lang="zh-CN" altLang="en-US" sz="16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Generation</a:t>
                          </a:r>
                          <a:r>
                            <a:rPr lang="zh-CN" altLang="zh-CN" sz="1600" b="0" dirty="0">
                              <a:effectLst/>
                            </a:rPr>
                            <a:t> </a:t>
                          </a:r>
                          <a:endParaRPr lang="zh-CN" altLang="en-US" sz="16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8374185"/>
                      </a:ext>
                    </a:extLst>
                  </a:tr>
                  <a:tr h="90942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65" t="-83333" r="-347907" b="-4486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6.210085E+10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(100.000000,100.000000)</a:t>
                          </a:r>
                          <a:r>
                            <a:rPr lang="zh-C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371</a:t>
                          </a:r>
                          <a:r>
                            <a:rPr lang="zh-C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7744734"/>
                      </a:ext>
                    </a:extLst>
                  </a:tr>
                  <a:tr h="58930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65" t="-286957" r="-347907" b="-6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2.140305E+10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(-100.000000,-100.000000)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332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21324931"/>
                      </a:ext>
                    </a:extLst>
                  </a:tr>
                  <a:tr h="58930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65" t="-378723" r="-347907" b="-48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1.299101E+03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(77.959863,46.839111)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203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598559"/>
                      </a:ext>
                    </a:extLst>
                  </a:tr>
                  <a:tr h="58930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65" t="-489130" r="-347907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1.246011E+03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(-73.539426,-60.934019)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447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3352949"/>
                      </a:ext>
                    </a:extLst>
                  </a:tr>
                  <a:tr h="58930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65" t="-576596" r="-347907" b="-2914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3.322887E+10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(17.038592,-100.000000)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422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3433318"/>
                      </a:ext>
                    </a:extLst>
                  </a:tr>
                  <a:tr h="58930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65" t="-691304" r="-347907" b="-1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9.183018E+10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(100.000000,100.000000)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212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8461861"/>
                      </a:ext>
                    </a:extLst>
                  </a:tr>
                  <a:tr h="58930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65" t="-774468" r="-347907" b="-936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6.079277E+03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(-100.000000,100.000000)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258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0960658"/>
                      </a:ext>
                    </a:extLst>
                  </a:tr>
                  <a:tr h="54565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65" t="-955814" r="-347907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3.646015E+09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(84.666870,100.000000)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245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02966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8301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4D1A2B1-A177-314F-8520-2EB33DA0125B}"/>
              </a:ext>
            </a:extLst>
          </p:cNvPr>
          <p:cNvSpPr txBox="1"/>
          <p:nvPr/>
        </p:nvSpPr>
        <p:spPr>
          <a:xfrm>
            <a:off x="444501" y="660400"/>
            <a:ext cx="11747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步骤：</a:t>
            </a:r>
            <a:endParaRPr kumimoji="1" lang="en-US" altLang="zh-CN" dirty="0"/>
          </a:p>
          <a:p>
            <a:r>
              <a:rPr lang="en" altLang="zh-CN" dirty="0"/>
              <a:t>Step1: </a:t>
            </a:r>
            <a:r>
              <a:rPr lang="zh-CN" altLang="en-US" dirty="0"/>
              <a:t>确定</a:t>
            </a:r>
            <a:r>
              <a:rPr lang="en" altLang="zh-CN" dirty="0"/>
              <a:t>DE</a:t>
            </a:r>
            <a:r>
              <a:rPr lang="zh-CN" altLang="en-US" dirty="0"/>
              <a:t>控制参数和所采用的具体策略，</a:t>
            </a:r>
            <a:r>
              <a:rPr lang="en" altLang="zh-CN" dirty="0"/>
              <a:t>DE</a:t>
            </a:r>
            <a:r>
              <a:rPr lang="zh-CN" altLang="en-US" dirty="0"/>
              <a:t>控制参数包括</a:t>
            </a:r>
            <a:r>
              <a:rPr lang="en-US" altLang="zh-CN" dirty="0"/>
              <a:t>:</a:t>
            </a:r>
            <a:r>
              <a:rPr lang="zh-CN" altLang="en-US" dirty="0"/>
              <a:t>种群数量、变异算子、交叉算子、最大进化代数、终止条件等</a:t>
            </a:r>
          </a:p>
          <a:p>
            <a:r>
              <a:rPr lang="en" altLang="zh-CN" dirty="0"/>
              <a:t>Step2: </a:t>
            </a:r>
            <a:r>
              <a:rPr lang="zh-CN" altLang="en-US" dirty="0"/>
              <a:t>随机产生初始种群，进化代数 </a:t>
            </a:r>
            <a:r>
              <a:rPr lang="en" altLang="zh-CN" dirty="0"/>
              <a:t>generation</a:t>
            </a:r>
            <a:r>
              <a:rPr lang="zh-CN" altLang="en-US" dirty="0"/>
              <a:t> </a:t>
            </a:r>
            <a:r>
              <a:rPr lang="en" altLang="zh-CN" dirty="0"/>
              <a:t>= 1</a:t>
            </a:r>
          </a:p>
          <a:p>
            <a:r>
              <a:rPr lang="en" altLang="zh-CN" dirty="0"/>
              <a:t>Step3: </a:t>
            </a:r>
            <a:r>
              <a:rPr lang="zh-CN" altLang="en-US" dirty="0"/>
              <a:t>对初始种群进行评价，即计算初始种群中每个个体的适应度值</a:t>
            </a:r>
            <a:endParaRPr lang="en-US" altLang="zh-CN" dirty="0"/>
          </a:p>
          <a:p>
            <a:r>
              <a:rPr lang="en" altLang="zh-CN" dirty="0"/>
              <a:t>Step4: </a:t>
            </a:r>
            <a:r>
              <a:rPr lang="zh-CN" altLang="en-US" dirty="0"/>
              <a:t>判断是否达到终止条件或进化代数达到最大</a:t>
            </a:r>
            <a:r>
              <a:rPr lang="en-US" altLang="zh-CN" dirty="0"/>
              <a:t>.</a:t>
            </a:r>
            <a:r>
              <a:rPr lang="zh-CN" altLang="en-US" dirty="0"/>
              <a:t>若是，则进化终止，将此时的最佳个体作为解输出；若否，继续</a:t>
            </a:r>
            <a:endParaRPr lang="en-US" altLang="zh-CN" dirty="0"/>
          </a:p>
          <a:p>
            <a:r>
              <a:rPr lang="en" altLang="zh-CN" dirty="0"/>
              <a:t>Step5</a:t>
            </a:r>
            <a:r>
              <a:rPr lang="zh-CN" altLang="en" dirty="0"/>
              <a:t>：</a:t>
            </a:r>
            <a:r>
              <a:rPr lang="zh-CN" altLang="en-US" dirty="0"/>
              <a:t>进行变异和交叉操作，对边界条件进行处理，得到临时种群</a:t>
            </a:r>
            <a:endParaRPr lang="en-US" altLang="zh-CN" dirty="0"/>
          </a:p>
          <a:p>
            <a:r>
              <a:rPr lang="en" altLang="zh-CN" dirty="0"/>
              <a:t>Step6: </a:t>
            </a:r>
            <a:r>
              <a:rPr lang="zh-CN" altLang="en-US" dirty="0"/>
              <a:t>对临时种群进行评价，计算临时种群中每个个体的适应度值</a:t>
            </a:r>
            <a:endParaRPr lang="en-US" altLang="zh-CN" dirty="0"/>
          </a:p>
          <a:p>
            <a:r>
              <a:rPr lang="en" altLang="zh-CN" dirty="0"/>
              <a:t>Step7: </a:t>
            </a:r>
            <a:r>
              <a:rPr lang="zh-CN" altLang="en-US" dirty="0"/>
              <a:t>进行选择操作，得到新种群</a:t>
            </a:r>
            <a:r>
              <a:rPr lang="en-US" altLang="zh-CN" dirty="0"/>
              <a:t>.</a:t>
            </a:r>
            <a:r>
              <a:rPr lang="en" altLang="zh-CN" dirty="0"/>
              <a:t>Step8: </a:t>
            </a:r>
            <a:r>
              <a:rPr lang="zh-CN" altLang="en-US" dirty="0"/>
              <a:t>进化代数 </a:t>
            </a:r>
            <a:r>
              <a:rPr lang="en" altLang="zh-CN" dirty="0"/>
              <a:t>t = t+ 1</a:t>
            </a:r>
            <a:r>
              <a:rPr lang="zh-CN" altLang="en" dirty="0"/>
              <a:t>，</a:t>
            </a:r>
            <a:r>
              <a:rPr lang="zh-CN" altLang="en-US" dirty="0"/>
              <a:t>转步骤</a:t>
            </a:r>
            <a:r>
              <a:rPr lang="en-US" altLang="zh-CN" dirty="0"/>
              <a:t>4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15BDB9-D4D0-2F44-A544-95C0EF41A550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差分进化算法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(DE)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9405D5-45DA-424C-9DE5-E1A7D2F5ACA5}"/>
              </a:ext>
            </a:extLst>
          </p:cNvPr>
          <p:cNvSpPr txBox="1"/>
          <p:nvPr/>
        </p:nvSpPr>
        <p:spPr>
          <a:xfrm>
            <a:off x="444500" y="3530600"/>
            <a:ext cx="3214341" cy="175432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" altLang="zh-CN" dirty="0">
                <a:solidFill>
                  <a:schemeClr val="bg1"/>
                </a:solidFill>
              </a:rPr>
              <a:t>MAXGENS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500	 //</a:t>
            </a:r>
            <a:r>
              <a:rPr lang="zh-CN" altLang="en-US" dirty="0">
                <a:solidFill>
                  <a:schemeClr val="bg1"/>
                </a:solidFill>
              </a:rPr>
              <a:t>迭代次数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" altLang="zh-CN" dirty="0">
                <a:solidFill>
                  <a:schemeClr val="bg1"/>
                </a:solidFill>
              </a:rPr>
              <a:t>NVARS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10	//</a:t>
            </a:r>
            <a:r>
              <a:rPr lang="zh-CN" altLang="en-US" dirty="0">
                <a:solidFill>
                  <a:schemeClr val="bg1"/>
                </a:solidFill>
              </a:rPr>
              <a:t>粒子维数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" altLang="zh-CN" dirty="0">
                <a:solidFill>
                  <a:schemeClr val="bg1"/>
                </a:solidFill>
              </a:rPr>
              <a:t>NP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50	//</a:t>
            </a:r>
            <a:r>
              <a:rPr lang="zh-CN" altLang="en-US" dirty="0">
                <a:solidFill>
                  <a:schemeClr val="bg1"/>
                </a:solidFill>
              </a:rPr>
              <a:t>种群规模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" altLang="zh-CN" dirty="0">
                <a:solidFill>
                  <a:schemeClr val="bg1"/>
                </a:solidFill>
              </a:rPr>
              <a:t>F 0.5	</a:t>
            </a:r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变异率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" altLang="zh-CN" dirty="0">
                <a:solidFill>
                  <a:schemeClr val="bg1"/>
                </a:solidFill>
              </a:rPr>
              <a:t>CR 0.3	</a:t>
            </a:r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" dirty="0">
                <a:solidFill>
                  <a:schemeClr val="bg1"/>
                </a:solidFill>
              </a:rPr>
              <a:t>交叉</a:t>
            </a:r>
            <a:r>
              <a:rPr lang="zh-CN" altLang="en-US" dirty="0">
                <a:solidFill>
                  <a:schemeClr val="bg1"/>
                </a:solidFill>
              </a:rPr>
              <a:t>率</a:t>
            </a:r>
            <a:endParaRPr lang="en-US" altLang="zh-CN" dirty="0">
              <a:solidFill>
                <a:schemeClr val="bg1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8598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03B79BE2-8838-5348-B3E8-7DCCE8C983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448407"/>
                  </p:ext>
                </p:extLst>
              </p:nvPr>
            </p:nvGraphicFramePr>
            <p:xfrm>
              <a:off x="1" y="475310"/>
              <a:ext cx="12192001" cy="56841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67286">
                      <a:extLst>
                        <a:ext uri="{9D8B030D-6E8A-4147-A177-3AD203B41FA5}">
                          <a16:colId xmlns:a16="http://schemas.microsoft.com/office/drawing/2014/main" val="366793643"/>
                        </a:ext>
                      </a:extLst>
                    </a:gridCol>
                    <a:gridCol w="3614086">
                      <a:extLst>
                        <a:ext uri="{9D8B030D-6E8A-4147-A177-3AD203B41FA5}">
                          <a16:colId xmlns:a16="http://schemas.microsoft.com/office/drawing/2014/main" val="3747597995"/>
                        </a:ext>
                      </a:extLst>
                    </a:gridCol>
                    <a:gridCol w="4610629">
                      <a:extLst>
                        <a:ext uri="{9D8B030D-6E8A-4147-A177-3AD203B41FA5}">
                          <a16:colId xmlns:a16="http://schemas.microsoft.com/office/drawing/2014/main" val="2590805444"/>
                        </a:ext>
                      </a:extLst>
                    </a:gridCol>
                  </a:tblGrid>
                  <a:tr h="7421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Function</a:t>
                          </a:r>
                          <a:endParaRPr lang="zh-CN" altLang="en-US" sz="16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Value</a:t>
                          </a:r>
                          <a:endParaRPr lang="zh-CN" altLang="en-US" sz="16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Generation</a:t>
                          </a:r>
                          <a:r>
                            <a:rPr lang="zh-CN" altLang="zh-CN" sz="1600" b="0" dirty="0">
                              <a:effectLst/>
                            </a:rPr>
                            <a:t> </a:t>
                          </a:r>
                          <a:endParaRPr lang="zh-CN" altLang="en-US" sz="16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8374185"/>
                      </a:ext>
                    </a:extLst>
                  </a:tr>
                  <a:tr h="9005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600" b="0" i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zh-CN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3.169882E+05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445</a:t>
                          </a:r>
                          <a:r>
                            <a:rPr lang="zh-C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7744734"/>
                      </a:ext>
                    </a:extLst>
                  </a:tr>
                  <a:tr h="5835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600" b="0" i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3.000204E+02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487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21324931"/>
                      </a:ext>
                    </a:extLst>
                  </a:tr>
                  <a:tr h="5835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600" b="0" i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8.000000E+02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386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598559"/>
                      </a:ext>
                    </a:extLst>
                  </a:tr>
                  <a:tr h="5835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600" b="0" i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600" b="0" i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1.200659E+03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311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3352949"/>
                      </a:ext>
                    </a:extLst>
                  </a:tr>
                  <a:tr h="5835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600" b="0" i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CN" sz="1600" b="0" i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1.826649E+03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494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3433318"/>
                      </a:ext>
                    </a:extLst>
                  </a:tr>
                  <a:tr h="5835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600" b="0" i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2.001966E+03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490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8461861"/>
                      </a:ext>
                    </a:extLst>
                  </a:tr>
                  <a:tr h="58353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600" b="0" i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2.665217E+03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486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0960658"/>
                      </a:ext>
                    </a:extLst>
                  </a:tr>
                  <a:tr h="5403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600" b="0" i="0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3.799025E+03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0296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03B79BE2-8838-5348-B3E8-7DCCE8C983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448407"/>
                  </p:ext>
                </p:extLst>
              </p:nvPr>
            </p:nvGraphicFramePr>
            <p:xfrm>
              <a:off x="1" y="475310"/>
              <a:ext cx="12192001" cy="568419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67286">
                      <a:extLst>
                        <a:ext uri="{9D8B030D-6E8A-4147-A177-3AD203B41FA5}">
                          <a16:colId xmlns:a16="http://schemas.microsoft.com/office/drawing/2014/main" val="366793643"/>
                        </a:ext>
                      </a:extLst>
                    </a:gridCol>
                    <a:gridCol w="3614086">
                      <a:extLst>
                        <a:ext uri="{9D8B030D-6E8A-4147-A177-3AD203B41FA5}">
                          <a16:colId xmlns:a16="http://schemas.microsoft.com/office/drawing/2014/main" val="3747597995"/>
                        </a:ext>
                      </a:extLst>
                    </a:gridCol>
                    <a:gridCol w="4610629">
                      <a:extLst>
                        <a:ext uri="{9D8B030D-6E8A-4147-A177-3AD203B41FA5}">
                          <a16:colId xmlns:a16="http://schemas.microsoft.com/office/drawing/2014/main" val="2590805444"/>
                        </a:ext>
                      </a:extLst>
                    </a:gridCol>
                  </a:tblGrid>
                  <a:tr h="7421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Function</a:t>
                          </a:r>
                          <a:endParaRPr lang="zh-CN" altLang="en-US" sz="16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dirty="0"/>
                            <a:t>Value</a:t>
                          </a:r>
                          <a:endParaRPr lang="zh-CN" altLang="en-US" sz="16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Generation</a:t>
                          </a:r>
                          <a:r>
                            <a:rPr lang="zh-CN" altLang="zh-CN" sz="1600" b="0" dirty="0">
                              <a:effectLst/>
                            </a:rPr>
                            <a:t> </a:t>
                          </a:r>
                          <a:endParaRPr lang="zh-CN" altLang="en-US" sz="16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8374185"/>
                      </a:ext>
                    </a:extLst>
                  </a:tr>
                  <a:tr h="90051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9" t="-84507" r="-207668" b="-450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3.169882E+05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445</a:t>
                          </a:r>
                          <a:r>
                            <a:rPr lang="zh-C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7744734"/>
                      </a:ext>
                    </a:extLst>
                  </a:tr>
                  <a:tr h="58353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9" t="-284783" r="-207668" b="-5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3.000204E+02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487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21324931"/>
                      </a:ext>
                    </a:extLst>
                  </a:tr>
                  <a:tr h="58353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9" t="-384783" r="-207668" b="-4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8.000000E+02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386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20598559"/>
                      </a:ext>
                    </a:extLst>
                  </a:tr>
                  <a:tr h="58353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9" t="-484783" r="-207668" b="-3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1.200659E+03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311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3352949"/>
                      </a:ext>
                    </a:extLst>
                  </a:tr>
                  <a:tr h="58353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9" t="-584783" r="-207668" b="-2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1.826649E+03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494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3433318"/>
                      </a:ext>
                    </a:extLst>
                  </a:tr>
                  <a:tr h="58353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9" t="-684783" r="-207668" b="-1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2.001966E+03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490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8461861"/>
                      </a:ext>
                    </a:extLst>
                  </a:tr>
                  <a:tr h="58353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9" t="-784783" r="-207668" b="-9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2.665217E+03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486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0960658"/>
                      </a:ext>
                    </a:extLst>
                  </a:tr>
                  <a:tr h="54031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9" t="-946512" r="-207668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3.799025E+03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477</a:t>
                          </a:r>
                          <a:endParaRPr lang="zh-CN" altLang="en-US" sz="1600" b="0" i="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602966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9AC3650-0D40-AD4E-9863-5C11F9F6536E}"/>
              </a:ext>
            </a:extLst>
          </p:cNvPr>
          <p:cNvSpPr txBox="1"/>
          <p:nvPr/>
        </p:nvSpPr>
        <p:spPr>
          <a:xfrm>
            <a:off x="0" y="13646"/>
            <a:ext cx="1219200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差分进化算法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(DE)</a:t>
            </a:r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最优值列表</a:t>
            </a:r>
          </a:p>
        </p:txBody>
      </p:sp>
    </p:spTree>
    <p:extLst>
      <p:ext uri="{BB962C8B-B14F-4D97-AF65-F5344CB8AC3E}">
        <p14:creationId xmlns:p14="http://schemas.microsoft.com/office/powerpoint/2010/main" val="1799753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73168" y="2578608"/>
            <a:ext cx="2630848" cy="2469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、</a:t>
            </a:r>
            <a:r>
              <a:rPr lang="en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CEC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2014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基准测试</a:t>
            </a:r>
            <a:endParaRPr lang="en-US" altLang="zh-CN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、遗传算法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(GA)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、粒子群算法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(PSO)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r>
              <a:rPr lang="zh-CN" altLang="en-US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、差分进化算法</a:t>
            </a:r>
            <a:r>
              <a:rPr lang="en-US" altLang="zh-CN" sz="2000" b="1" dirty="0">
                <a:latin typeface="等线" panose="02010600030101010101" pitchFamily="2" charset="-122"/>
                <a:ea typeface="等线" panose="02010600030101010101" pitchFamily="2" charset="-122"/>
              </a:rPr>
              <a:t>(DE)</a:t>
            </a:r>
            <a:endParaRPr lang="zh-CN" altLang="en-US" sz="20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6208CF-84D3-9B41-96EE-78C5D0D78EA6}"/>
              </a:ext>
            </a:extLst>
          </p:cNvPr>
          <p:cNvSpPr txBox="1"/>
          <p:nvPr/>
        </p:nvSpPr>
        <p:spPr>
          <a:xfrm>
            <a:off x="1095866" y="564463"/>
            <a:ext cx="9885794" cy="1200329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 of benchmark tests of GA, PSO, and DE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 CEC2014 function set</a:t>
            </a:r>
          </a:p>
        </p:txBody>
      </p:sp>
    </p:spTree>
    <p:extLst>
      <p:ext uri="{BB962C8B-B14F-4D97-AF65-F5344CB8AC3E}">
        <p14:creationId xmlns:p14="http://schemas.microsoft.com/office/powerpoint/2010/main" val="2187492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787491" y="810923"/>
                <a:ext cx="8078885" cy="563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" altLang="zh-CN" b="1" dirty="0"/>
                  <a:t>CEC'14</a:t>
                </a:r>
                <a:r>
                  <a:rPr lang="zh-CN" altLang="en-US" b="1" dirty="0"/>
                  <a:t>基准套件</a:t>
                </a:r>
              </a:p>
              <a:p>
                <a:endParaRPr lang="en" altLang="zh-CN" dirty="0"/>
              </a:p>
              <a:p>
                <a:r>
                  <a:rPr lang="en" altLang="zh-CN" b="1" dirty="0"/>
                  <a:t>1.1 </a:t>
                </a:r>
                <a:r>
                  <a:rPr lang="zh-CN" altLang="en" b="1" dirty="0"/>
                  <a:t>定义</a:t>
                </a:r>
                <a:r>
                  <a:rPr lang="en" altLang="zh-CN" b="1" dirty="0"/>
                  <a:t>: </a:t>
                </a:r>
              </a:p>
              <a:p>
                <a:endParaRPr lang="en" altLang="zh-CN" b="1" dirty="0"/>
              </a:p>
              <a:p>
                <a:r>
                  <a:rPr lang="zh-CN" altLang="en-US" dirty="0"/>
                  <a:t>所有的测试函数都是最小化问题，其定义如下：</a:t>
                </a:r>
                <a:endParaRPr lang="en-US" altLang="zh-CN" dirty="0"/>
              </a:p>
              <a:p>
                <a:endParaRPr lang="en-US" altLang="zh-CN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i="1" dirty="0">
                        <a:latin typeface="Cambria Math" panose="02040503050406030204" pitchFamily="18" charset="0"/>
                      </a:rPr>
                      <m:t>Min</m:t>
                    </m:r>
                    <m:r>
                      <m:rPr>
                        <m:sty m:val="p"/>
                      </m:rPr>
                      <a:rPr lang="en" altLang="zh-CN" i="1" dirty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" altLang="zh-CN" dirty="0"/>
                  <a:t>,</a:t>
                </a:r>
              </a:p>
              <a:p>
                <a:pPr/>
                <a:r>
                  <a:rPr lang="en" altLang="zh-CN" i="1" dirty="0"/>
                  <a:t>D</a:t>
                </a:r>
                <a:r>
                  <a:rPr lang="zh-CN" altLang="en-US" i="1" dirty="0"/>
                  <a:t>：</a:t>
                </a:r>
                <a:r>
                  <a:rPr lang="zh-CN" altLang="en" dirty="0"/>
                  <a:t>维度</a:t>
                </a:r>
                <a:br>
                  <a:rPr lang="en" altLang="zh-CN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" altLang="zh-CN" i="1" dirty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" altLang="zh-CN" dirty="0"/>
              </a:p>
              <a:p>
                <a:r>
                  <a:rPr lang="zh-CN" altLang="en-US" dirty="0"/>
                  <a:t>全局最佳适应度</a:t>
                </a:r>
                <a:r>
                  <a:rPr lang="en" altLang="zh-CN" dirty="0"/>
                  <a:t>(</a:t>
                </a:r>
                <a:r>
                  <a:rPr lang="zh-CN" altLang="en" dirty="0"/>
                  <a:t>定义在</a:t>
                </a:r>
                <a:r>
                  <a:rPr lang="zh-CN" altLang="en-US" dirty="0"/>
                  <a:t>“</a:t>
                </a:r>
                <a:r>
                  <a:rPr lang="en" altLang="zh-CN" dirty="0" err="1"/>
                  <a:t>shift_data_x.txt</a:t>
                </a:r>
                <a:r>
                  <a:rPr lang="zh-CN" altLang="en-US" dirty="0"/>
                  <a:t>”文件</a:t>
                </a:r>
                <a:r>
                  <a:rPr lang="zh-CN" altLang="en" dirty="0"/>
                  <a:t>中</a:t>
                </a:r>
                <a:r>
                  <a:rPr lang="en" altLang="zh-CN" dirty="0"/>
                  <a:t>)</a:t>
                </a:r>
                <a:r>
                  <a:rPr lang="zh-CN" altLang="en-US" dirty="0"/>
                  <a:t>，</a:t>
                </a:r>
                <a:r>
                  <a:rPr lang="zh-CN" altLang="en" dirty="0"/>
                  <a:t>随机</a:t>
                </a:r>
                <a:r>
                  <a:rPr lang="zh-CN" altLang="en-US" dirty="0"/>
                  <a:t>数</a:t>
                </a:r>
                <a:r>
                  <a:rPr lang="zh-CN" altLang="en" dirty="0"/>
                  <a:t>分布在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−80,80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endParaRPr lang="en" altLang="zh-CN" dirty="0"/>
              </a:p>
              <a:p>
                <a:r>
                  <a:rPr lang="zh-CN" altLang="en-US" dirty="0"/>
                  <a:t>与</a:t>
                </a:r>
                <a:r>
                  <a:rPr lang="en" altLang="zh-CN" dirty="0"/>
                  <a:t>CEC‘13</a:t>
                </a:r>
                <a:r>
                  <a:rPr lang="zh-CN" altLang="en-US" dirty="0"/>
                  <a:t>不同，</a:t>
                </a:r>
                <a:r>
                  <a:rPr lang="en-US" altLang="zh-CN" dirty="0"/>
                  <a:t>CEC’14</a:t>
                </a:r>
                <a:r>
                  <a:rPr lang="zh-CN" altLang="en-US" dirty="0"/>
                  <a:t>每个函数都有一个移位数据。所有的测试功能都转移到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i="1" dirty="0"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zh-CN" altLang="en-US" dirty="0"/>
                  <a:t>上，并且可以扩展。为方便起见，所有测试函数都定义了相同的搜索范围。</a:t>
                </a:r>
                <a:br>
                  <a:rPr lang="en" altLang="zh-CN" dirty="0"/>
                </a:br>
                <a:r>
                  <a:rPr lang="zh-CN" altLang="en" dirty="0"/>
                  <a:t>搜索范围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−100,100]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br>
                  <a:rPr lang="en" altLang="zh-CN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dirty="0"/>
                  <a:t>旋转矩阵。与</a:t>
                </a:r>
                <a:r>
                  <a:rPr lang="en" altLang="zh-CN" dirty="0"/>
                  <a:t>CEC‘13</a:t>
                </a:r>
                <a:r>
                  <a:rPr lang="zh-CN" altLang="en-US" dirty="0"/>
                  <a:t>不同的是，每个功能和每个基本功能都有不同的旋转矩阵</a:t>
                </a:r>
                <a:r>
                  <a:rPr lang="zh-CN" altLang="en-US" b="1" dirty="0"/>
                  <a:t>。</a:t>
                </a:r>
                <a:br>
                  <a:rPr lang="en" altLang="zh-CN" dirty="0"/>
                </a:br>
                <a:r>
                  <a:rPr lang="zh-CN" altLang="en-US" dirty="0"/>
                  <a:t>考虑到在现实世界中的问题，很少在所有变量之间存在联系。 在</a:t>
                </a:r>
                <a:r>
                  <a:rPr lang="en" altLang="zh-CN" dirty="0"/>
                  <a:t>CEC’14</a:t>
                </a:r>
                <a:r>
                  <a:rPr lang="zh-CN" altLang="en-US" dirty="0"/>
                  <a:t>中，变量随机分为多个子组件。 每个子组件的旋转矩阵都是通过</a:t>
                </a:r>
                <a:r>
                  <a:rPr lang="en" altLang="zh-CN" dirty="0"/>
                  <a:t>Gram-Schmidt</a:t>
                </a:r>
                <a:r>
                  <a:rPr lang="zh-CN" altLang="en-US" dirty="0"/>
                  <a:t>正交归一化从标准正态分布条目生成的，条件数</a:t>
                </a:r>
                <a14:m>
                  <m:oMath xmlns:m="http://schemas.openxmlformats.org/officeDocument/2006/math">
                    <m:r>
                      <a:rPr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dirty="0"/>
                  <a:t> 等于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或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。</a:t>
                </a:r>
              </a:p>
              <a:p>
                <a:endParaRPr lang="en" altLang="zh-CN" b="1" dirty="0"/>
              </a:p>
              <a:p>
                <a:endParaRPr lang="en" altLang="zh-CN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491" y="810923"/>
                <a:ext cx="8078885" cy="5637569"/>
              </a:xfrm>
              <a:prstGeom prst="rect">
                <a:avLst/>
              </a:prstGeom>
              <a:blipFill>
                <a:blip r:embed="rId2"/>
                <a:stretch>
                  <a:fillRect l="-627" t="-449" r="-4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A33367D-BC0A-3F45-A885-89AB597379BE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" altLang="zh-CN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CEC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基准测试</a:t>
            </a:r>
            <a:endParaRPr lang="en-US" altLang="zh-CN" sz="24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6942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380E409-FA24-6D4D-BB0C-BC7A5AE80209}"/>
              </a:ext>
            </a:extLst>
          </p:cNvPr>
          <p:cNvSpPr txBox="1"/>
          <p:nvPr/>
        </p:nvSpPr>
        <p:spPr>
          <a:xfrm>
            <a:off x="0" y="13646"/>
            <a:ext cx="1219200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" altLang="zh-CN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CEC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基准目标测试集</a:t>
            </a:r>
            <a:endParaRPr lang="en-US" altLang="zh-CN" sz="24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EF8B630C-064D-6E43-913B-6175CFDBFF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4019948"/>
                  </p:ext>
                </p:extLst>
              </p:nvPr>
            </p:nvGraphicFramePr>
            <p:xfrm>
              <a:off x="0" y="475310"/>
              <a:ext cx="12192000" cy="569688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24100">
                      <a:extLst>
                        <a:ext uri="{9D8B030D-6E8A-4147-A177-3AD203B41FA5}">
                          <a16:colId xmlns:a16="http://schemas.microsoft.com/office/drawing/2014/main" val="3389299640"/>
                        </a:ext>
                      </a:extLst>
                    </a:gridCol>
                    <a:gridCol w="2171700">
                      <a:extLst>
                        <a:ext uri="{9D8B030D-6E8A-4147-A177-3AD203B41FA5}">
                          <a16:colId xmlns:a16="http://schemas.microsoft.com/office/drawing/2014/main" val="3083805494"/>
                        </a:ext>
                      </a:extLst>
                    </a:gridCol>
                    <a:gridCol w="7696200">
                      <a:extLst>
                        <a:ext uri="{9D8B030D-6E8A-4147-A177-3AD203B41FA5}">
                          <a16:colId xmlns:a16="http://schemas.microsoft.com/office/drawing/2014/main" val="1195382384"/>
                        </a:ext>
                      </a:extLst>
                    </a:gridCol>
                  </a:tblGrid>
                  <a:tr h="712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zh-CN" sz="1800" b="0" kern="0" dirty="0">
                              <a:effectLst/>
                            </a:rPr>
                            <a:t>类型</a:t>
                          </a:r>
                          <a:endParaRPr lang="zh-CN" altLang="zh-CN" sz="1800" b="0" kern="100" dirty="0">
                            <a:solidFill>
                              <a:schemeClr val="tx1"/>
                            </a:solidFill>
                            <a:effectLst/>
                            <a:latin typeface="DengXian" panose="02010600030101010101" pitchFamily="2" charset="-122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zh-CN" sz="1800" b="0" kern="0" dirty="0">
                              <a:effectLst/>
                            </a:rPr>
                            <a:t>ID</a:t>
                          </a:r>
                          <a:endParaRPr lang="zh-CN" altLang="zh-CN" sz="1800" b="0" kern="100" dirty="0">
                            <a:solidFill>
                              <a:schemeClr val="tx1"/>
                            </a:solidFill>
                            <a:effectLst/>
                            <a:latin typeface="DengXian" panose="02010600030101010101" pitchFamily="2" charset="-122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b="0" kern="0" dirty="0">
                              <a:effectLst/>
                            </a:rPr>
                            <a:t>函数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7204215"/>
                      </a:ext>
                    </a:extLst>
                  </a:tr>
                  <a:tr h="13224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zh-CN" sz="1800" b="0" kern="0" dirty="0">
                              <a:effectLst/>
                            </a:rPr>
                            <a:t>单峰函数</a:t>
                          </a:r>
                          <a:endParaRPr lang="zh-CN" altLang="zh-CN" sz="1800" b="0" kern="100" dirty="0">
                            <a:solidFill>
                              <a:schemeClr val="tx1"/>
                            </a:solidFill>
                            <a:effectLst/>
                            <a:latin typeface="DengXian" panose="02010600030101010101" pitchFamily="2" charset="-122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b="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zh-CN" sz="1800" b="0" kern="100" dirty="0">
                            <a:effectLst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b="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zh-CN" sz="1800" b="0" kern="100" dirty="0">
                            <a:solidFill>
                              <a:schemeClr val="tx1"/>
                            </a:solidFill>
                            <a:effectLst/>
                            <a:latin typeface="DengXian" panose="02010600030101010101" pitchFamily="2" charset="-122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0" kern="0" dirty="0">
                              <a:effectLst/>
                            </a:rPr>
                            <a:t>Rotated high conditioned Elliptic</a:t>
                          </a:r>
                          <a:r>
                            <a:rPr lang="zh-CN" altLang="zh-CN" sz="1800" b="0" kern="0" dirty="0">
                              <a:effectLst/>
                            </a:rPr>
                            <a:t>函数</a:t>
                          </a:r>
                          <a:endParaRPr lang="zh-CN" altLang="zh-CN" sz="1800" b="0" kern="100" dirty="0">
                            <a:effectLst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0" kern="0" dirty="0">
                              <a:effectLst/>
                            </a:rPr>
                            <a:t>Rotated Discus</a:t>
                          </a:r>
                          <a:r>
                            <a:rPr lang="zh-CN" altLang="zh-CN" sz="1800" b="0" kern="0" dirty="0">
                              <a:effectLst/>
                            </a:rPr>
                            <a:t>函数</a:t>
                          </a:r>
                          <a:endParaRPr lang="zh-CN" altLang="zh-CN" sz="1800" b="0" kern="100" dirty="0">
                            <a:solidFill>
                              <a:schemeClr val="tx1"/>
                            </a:solidFill>
                            <a:effectLst/>
                            <a:latin typeface="DengXian" panose="02010600030101010101" pitchFamily="2" charset="-122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75198244"/>
                      </a:ext>
                    </a:extLst>
                  </a:tr>
                  <a:tr h="13224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0" kern="0" dirty="0">
                              <a:effectLst/>
                            </a:rPr>
                            <a:t> </a:t>
                          </a:r>
                          <a:r>
                            <a:rPr lang="zh-CN" altLang="zh-CN" sz="1800" b="0" kern="0" dirty="0">
                              <a:effectLst/>
                            </a:rPr>
                            <a:t>多峰函数</a:t>
                          </a:r>
                          <a:endParaRPr lang="zh-CN" altLang="zh-CN" sz="1800" b="0" kern="100" dirty="0">
                            <a:solidFill>
                              <a:schemeClr val="tx1"/>
                            </a:solidFill>
                            <a:effectLst/>
                            <a:latin typeface="DengXian" panose="02010600030101010101" pitchFamily="2" charset="-122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b="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zh-CN" sz="1800" b="0" kern="100" dirty="0">
                            <a:effectLst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b="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zh-CN" sz="1800" b="0" kern="100" dirty="0">
                            <a:effectLst/>
                          </a:endParaRPr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0" kern="0" dirty="0">
                              <a:effectLst/>
                            </a:rPr>
                            <a:t>Shifted </a:t>
                          </a:r>
                          <a:r>
                            <a:rPr lang="en-US" altLang="zh-CN" sz="1800" b="0" kern="0" dirty="0" err="1">
                              <a:effectLst/>
                            </a:rPr>
                            <a:t>Rastrigin</a:t>
                          </a:r>
                          <a:r>
                            <a:rPr lang="zh-CN" altLang="zh-CN" sz="1800" b="0" kern="0" dirty="0">
                              <a:effectLst/>
                            </a:rPr>
                            <a:t>函数</a:t>
                          </a:r>
                          <a:endParaRPr lang="zh-CN" altLang="zh-CN" sz="1800" b="0" kern="100" dirty="0">
                            <a:effectLst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0" kern="0" dirty="0">
                              <a:effectLst/>
                            </a:rPr>
                            <a:t>Shifted and rotated </a:t>
                          </a:r>
                          <a:r>
                            <a:rPr lang="en-US" altLang="zh-CN" sz="1800" b="0" kern="0" dirty="0" err="1">
                              <a:effectLst/>
                            </a:rPr>
                            <a:t>Katsuura</a:t>
                          </a:r>
                          <a:r>
                            <a:rPr lang="zh-CN" altLang="zh-CN" sz="1800" b="0" kern="0" dirty="0">
                              <a:effectLst/>
                            </a:rPr>
                            <a:t>函数</a:t>
                          </a:r>
                          <a:endParaRPr lang="zh-CN" altLang="zh-CN" sz="1800" b="0" kern="100" dirty="0">
                            <a:effectLst/>
                          </a:endParaRPr>
                        </a:p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3520812"/>
                      </a:ext>
                    </a:extLst>
                  </a:tr>
                  <a:tr h="13224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0" kern="0" dirty="0">
                              <a:effectLst/>
                            </a:rPr>
                            <a:t>  </a:t>
                          </a:r>
                          <a:r>
                            <a:rPr lang="zh-CN" altLang="zh-CN" sz="1800" b="0" kern="0" dirty="0">
                              <a:effectLst/>
                            </a:rPr>
                            <a:t>混合函数</a:t>
                          </a:r>
                          <a:endParaRPr lang="zh-CN" altLang="zh-CN" sz="1800" b="0" kern="100" dirty="0">
                            <a:solidFill>
                              <a:schemeClr val="tx1"/>
                            </a:solidFill>
                            <a:effectLst/>
                            <a:latin typeface="DengXian" panose="02010600030101010101" pitchFamily="2" charset="-122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b="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zh-CN" sz="1800" b="0" kern="100" dirty="0">
                            <a:effectLst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b="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zh-CN" sz="1800" b="0" kern="100" dirty="0">
                            <a:effectLst/>
                          </a:endParaRPr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zh-CN" sz="1800" b="0" kern="0" dirty="0">
                              <a:effectLst/>
                            </a:rPr>
                            <a:t>混合函数２</a:t>
                          </a:r>
                          <a:r>
                            <a:rPr lang="en-US" altLang="zh-CN" sz="1800" b="0" kern="0" dirty="0"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zh-CN" sz="1800" b="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b="0" kern="0" dirty="0">
                              <a:effectLst/>
                            </a:rPr>
                            <a:t>;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ker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zh-CN" sz="1800" b="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b="0" kern="0" dirty="0">
                              <a:effectLst/>
                            </a:rPr>
                            <a:t>;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ker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zh-CN" sz="1800" b="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b="0" kern="0" dirty="0">
                              <a:effectLst/>
                            </a:rPr>
                            <a:t>)</a:t>
                          </a:r>
                          <a:endParaRPr lang="zh-CN" altLang="zh-CN" sz="1800" b="0" kern="100" dirty="0">
                            <a:effectLst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zh-CN" sz="1800" b="0" kern="0" dirty="0">
                              <a:effectLst/>
                            </a:rPr>
                            <a:t>混合函数４</a:t>
                          </a:r>
                          <a:r>
                            <a:rPr lang="en-US" altLang="zh-CN" sz="1800" b="0" kern="0" dirty="0"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zh-CN" sz="1800" b="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b="0" kern="0" dirty="0">
                              <a:effectLst/>
                            </a:rPr>
                            <a:t>;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ker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zh-CN" sz="1800" b="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b="0" kern="0" dirty="0">
                              <a:effectLst/>
                            </a:rPr>
                            <a:t>;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ker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zh-CN" sz="1800" b="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b="0" kern="0" dirty="0">
                              <a:effectLst/>
                            </a:rPr>
                            <a:t>;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ker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zh-CN" sz="1800" b="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b="0" kern="0" dirty="0">
                              <a:effectLst/>
                            </a:rPr>
                            <a:t>)</a:t>
                          </a:r>
                          <a:endParaRPr lang="zh-CN" altLang="zh-CN" sz="1800" b="0" kern="100" dirty="0">
                            <a:effectLst/>
                          </a:endParaRPr>
                        </a:p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8058885"/>
                      </a:ext>
                    </a:extLst>
                  </a:tr>
                  <a:tr h="1017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0" kern="0" dirty="0">
                              <a:effectLst/>
                            </a:rPr>
                            <a:t> </a:t>
                          </a:r>
                          <a:r>
                            <a:rPr lang="zh-CN" altLang="zh-CN" sz="1800" b="0" kern="0" dirty="0">
                              <a:effectLst/>
                            </a:rPr>
                            <a:t>组合函数</a:t>
                          </a:r>
                          <a:endParaRPr lang="zh-CN" altLang="zh-CN" sz="1800" b="0" kern="100" dirty="0">
                            <a:solidFill>
                              <a:schemeClr val="tx1"/>
                            </a:solidFill>
                            <a:effectLst/>
                            <a:latin typeface="DengXian" panose="02010600030101010101" pitchFamily="2" charset="-122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b="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zh-CN" sz="1800" b="0" kern="100" dirty="0">
                            <a:effectLst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8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800" b="0" i="1" ker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zh-CN" sz="1800" b="0" kern="100" dirty="0">
                            <a:solidFill>
                              <a:schemeClr val="tx1"/>
                            </a:solidFill>
                            <a:effectLst/>
                            <a:latin typeface="DengXian" panose="02010600030101010101" pitchFamily="2" charset="-122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zh-CN" sz="1800" b="0" kern="0" dirty="0">
                              <a:effectLst/>
                            </a:rPr>
                            <a:t>组合函数３</a:t>
                          </a:r>
                          <a:r>
                            <a:rPr lang="en-US" altLang="zh-CN" sz="1800" b="0" kern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zh-CN" sz="1800" b="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b="0" kern="0" dirty="0">
                              <a:effectLst/>
                            </a:rPr>
                            <a:t>;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ker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zh-CN" sz="1800" b="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b="0" kern="0" dirty="0">
                              <a:effectLst/>
                            </a:rPr>
                            <a:t>;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ker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zh-CN" sz="1800" b="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b="0" kern="0" dirty="0">
                              <a:effectLst/>
                            </a:rPr>
                            <a:t>)</a:t>
                          </a:r>
                          <a:endParaRPr lang="zh-CN" altLang="zh-CN" sz="1800" b="0" kern="100" dirty="0">
                            <a:effectLst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zh-CN" sz="1800" b="0" kern="0" dirty="0">
                              <a:effectLst/>
                            </a:rPr>
                            <a:t>组合函数８</a:t>
                          </a:r>
                          <a:r>
                            <a:rPr lang="en-US" altLang="zh-CN" sz="1800" b="0" kern="0" dirty="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altLang="zh-CN" sz="1800" b="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b="0" kern="0" dirty="0">
                              <a:effectLst/>
                            </a:rPr>
                            <a:t>;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ker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zh-CN" sz="1800" b="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b="0" kern="0" dirty="0">
                              <a:effectLst/>
                            </a:rPr>
                            <a:t>;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ker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CN" altLang="zh-CN" sz="1800" b="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800" b="0" i="1" kern="0">
                                      <a:effectLst/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800" b="0" kern="0" dirty="0">
                              <a:effectLst/>
                            </a:rPr>
                            <a:t>)</a:t>
                          </a:r>
                          <a:endParaRPr lang="zh-CN" altLang="zh-CN" sz="1800" b="0" kern="100" dirty="0">
                            <a:solidFill>
                              <a:schemeClr val="tx1"/>
                            </a:solidFill>
                            <a:effectLst/>
                            <a:latin typeface="DengXian" panose="02010600030101010101" pitchFamily="2" charset="-122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24911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EF8B630C-064D-6E43-913B-6175CFDBFF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4019948"/>
                  </p:ext>
                </p:extLst>
              </p:nvPr>
            </p:nvGraphicFramePr>
            <p:xfrm>
              <a:off x="0" y="475310"/>
              <a:ext cx="12192000" cy="569688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24100">
                      <a:extLst>
                        <a:ext uri="{9D8B030D-6E8A-4147-A177-3AD203B41FA5}">
                          <a16:colId xmlns:a16="http://schemas.microsoft.com/office/drawing/2014/main" val="3389299640"/>
                        </a:ext>
                      </a:extLst>
                    </a:gridCol>
                    <a:gridCol w="2171700">
                      <a:extLst>
                        <a:ext uri="{9D8B030D-6E8A-4147-A177-3AD203B41FA5}">
                          <a16:colId xmlns:a16="http://schemas.microsoft.com/office/drawing/2014/main" val="3083805494"/>
                        </a:ext>
                      </a:extLst>
                    </a:gridCol>
                    <a:gridCol w="7696200">
                      <a:extLst>
                        <a:ext uri="{9D8B030D-6E8A-4147-A177-3AD203B41FA5}">
                          <a16:colId xmlns:a16="http://schemas.microsoft.com/office/drawing/2014/main" val="1195382384"/>
                        </a:ext>
                      </a:extLst>
                    </a:gridCol>
                  </a:tblGrid>
                  <a:tr h="71211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zh-CN" sz="1800" b="0" kern="0" dirty="0">
                              <a:effectLst/>
                            </a:rPr>
                            <a:t>类型</a:t>
                          </a:r>
                          <a:endParaRPr lang="zh-CN" altLang="zh-CN" sz="1800" b="0" kern="100" dirty="0">
                            <a:solidFill>
                              <a:schemeClr val="tx1"/>
                            </a:solidFill>
                            <a:effectLst/>
                            <a:latin typeface="DengXian" panose="02010600030101010101" pitchFamily="2" charset="-122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zh-CN" sz="1800" b="0" kern="0" dirty="0">
                              <a:effectLst/>
                            </a:rPr>
                            <a:t>ID</a:t>
                          </a:r>
                          <a:endParaRPr lang="zh-CN" altLang="zh-CN" sz="1800" b="0" kern="100" dirty="0">
                            <a:solidFill>
                              <a:schemeClr val="tx1"/>
                            </a:solidFill>
                            <a:effectLst/>
                            <a:latin typeface="DengXian" panose="02010600030101010101" pitchFamily="2" charset="-122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zh-CN" sz="1800" b="0" kern="0" dirty="0">
                              <a:effectLst/>
                            </a:rPr>
                            <a:t>函数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7204215"/>
                      </a:ext>
                    </a:extLst>
                  </a:tr>
                  <a:tr h="13224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zh-CN" sz="1800" b="0" kern="0" dirty="0">
                              <a:effectLst/>
                            </a:rPr>
                            <a:t>单峰函数</a:t>
                          </a:r>
                          <a:endParaRPr lang="zh-CN" altLang="zh-CN" sz="1800" b="0" kern="100" dirty="0">
                            <a:solidFill>
                              <a:schemeClr val="tx1"/>
                            </a:solidFill>
                            <a:effectLst/>
                            <a:latin typeface="DengXian" panose="02010600030101010101" pitchFamily="2" charset="-122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7602" t="-54808" r="-356140" b="-2798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0" kern="0" dirty="0">
                              <a:effectLst/>
                            </a:rPr>
                            <a:t>Rotated high conditioned Elliptic</a:t>
                          </a:r>
                          <a:r>
                            <a:rPr lang="zh-CN" altLang="zh-CN" sz="1800" b="0" kern="0" dirty="0">
                              <a:effectLst/>
                            </a:rPr>
                            <a:t>函数</a:t>
                          </a:r>
                          <a:endParaRPr lang="zh-CN" altLang="zh-CN" sz="1800" b="0" kern="100" dirty="0">
                            <a:effectLst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0" kern="0" dirty="0">
                              <a:effectLst/>
                            </a:rPr>
                            <a:t>Rotated Discus</a:t>
                          </a:r>
                          <a:r>
                            <a:rPr lang="zh-CN" altLang="zh-CN" sz="1800" b="0" kern="0" dirty="0">
                              <a:effectLst/>
                            </a:rPr>
                            <a:t>函数</a:t>
                          </a:r>
                          <a:endParaRPr lang="zh-CN" altLang="zh-CN" sz="1800" b="0" kern="100" dirty="0">
                            <a:solidFill>
                              <a:schemeClr val="tx1"/>
                            </a:solidFill>
                            <a:effectLst/>
                            <a:latin typeface="DengXian" panose="02010600030101010101" pitchFamily="2" charset="-122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75198244"/>
                      </a:ext>
                    </a:extLst>
                  </a:tr>
                  <a:tr h="13224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0" kern="0" dirty="0">
                              <a:effectLst/>
                            </a:rPr>
                            <a:t> </a:t>
                          </a:r>
                          <a:r>
                            <a:rPr lang="zh-CN" altLang="zh-CN" sz="1800" b="0" kern="0" dirty="0">
                              <a:effectLst/>
                            </a:rPr>
                            <a:t>多峰函数</a:t>
                          </a:r>
                          <a:endParaRPr lang="zh-CN" altLang="zh-CN" sz="1800" b="0" kern="100" dirty="0">
                            <a:solidFill>
                              <a:schemeClr val="tx1"/>
                            </a:solidFill>
                            <a:effectLst/>
                            <a:latin typeface="DengXian" panose="02010600030101010101" pitchFamily="2" charset="-122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7602" t="-153333" r="-356140" b="-17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0" kern="0" dirty="0">
                              <a:effectLst/>
                            </a:rPr>
                            <a:t>Shifted </a:t>
                          </a:r>
                          <a:r>
                            <a:rPr lang="en-US" altLang="zh-CN" sz="1800" b="0" kern="0" dirty="0" err="1">
                              <a:effectLst/>
                            </a:rPr>
                            <a:t>Rastrigin</a:t>
                          </a:r>
                          <a:r>
                            <a:rPr lang="zh-CN" altLang="zh-CN" sz="1800" b="0" kern="0" dirty="0">
                              <a:effectLst/>
                            </a:rPr>
                            <a:t>函数</a:t>
                          </a:r>
                          <a:endParaRPr lang="zh-CN" altLang="zh-CN" sz="1800" b="0" kern="100" dirty="0">
                            <a:effectLst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0" kern="0" dirty="0">
                              <a:effectLst/>
                            </a:rPr>
                            <a:t>Shifted and rotated </a:t>
                          </a:r>
                          <a:r>
                            <a:rPr lang="en-US" altLang="zh-CN" sz="1800" b="0" kern="0" dirty="0" err="1">
                              <a:effectLst/>
                            </a:rPr>
                            <a:t>Katsuura</a:t>
                          </a:r>
                          <a:r>
                            <a:rPr lang="zh-CN" altLang="zh-CN" sz="1800" b="0" kern="0" dirty="0">
                              <a:effectLst/>
                            </a:rPr>
                            <a:t>函数</a:t>
                          </a:r>
                          <a:endParaRPr lang="zh-CN" altLang="zh-CN" sz="1800" b="0" kern="100" dirty="0">
                            <a:effectLst/>
                          </a:endParaRPr>
                        </a:p>
                        <a:p>
                          <a:pPr algn="l"/>
                          <a:endParaRPr lang="zh-CN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3520812"/>
                      </a:ext>
                    </a:extLst>
                  </a:tr>
                  <a:tr h="13224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0" kern="0" dirty="0">
                              <a:effectLst/>
                            </a:rPr>
                            <a:t>  </a:t>
                          </a:r>
                          <a:r>
                            <a:rPr lang="zh-CN" altLang="zh-CN" sz="1800" b="0" kern="0" dirty="0">
                              <a:effectLst/>
                            </a:rPr>
                            <a:t>混合函数</a:t>
                          </a:r>
                          <a:endParaRPr lang="zh-CN" altLang="zh-CN" sz="1800" b="0" kern="100" dirty="0">
                            <a:solidFill>
                              <a:schemeClr val="tx1"/>
                            </a:solidFill>
                            <a:effectLst/>
                            <a:latin typeface="DengXian" panose="02010600030101010101" pitchFamily="2" charset="-122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7602" t="-255769" r="-356140" b="-78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8581" t="-255769" r="-495" b="-78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8058885"/>
                      </a:ext>
                    </a:extLst>
                  </a:tr>
                  <a:tr h="10173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0" kern="0" dirty="0">
                              <a:effectLst/>
                            </a:rPr>
                            <a:t> </a:t>
                          </a:r>
                          <a:r>
                            <a:rPr lang="zh-CN" altLang="zh-CN" sz="1800" b="0" kern="0" dirty="0">
                              <a:effectLst/>
                            </a:rPr>
                            <a:t>组合函数</a:t>
                          </a:r>
                          <a:endParaRPr lang="zh-CN" altLang="zh-CN" sz="1800" b="0" kern="100" dirty="0">
                            <a:solidFill>
                              <a:schemeClr val="tx1"/>
                            </a:solidFill>
                            <a:effectLst/>
                            <a:latin typeface="DengXian" panose="02010600030101010101" pitchFamily="2" charset="-122"/>
                            <a:ea typeface="DengXia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7602" t="-462500" r="-356140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8581" t="-462500" r="-495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24911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3658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6651855-9015-894F-A3B5-C6F8705BA194}"/>
              </a:ext>
            </a:extLst>
          </p:cNvPr>
          <p:cNvSpPr/>
          <p:nvPr/>
        </p:nvSpPr>
        <p:spPr>
          <a:xfrm>
            <a:off x="1092200" y="1105932"/>
            <a:ext cx="9436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-apple-system"/>
              </a:rPr>
              <a:t>Step</a:t>
            </a:r>
            <a:r>
              <a:rPr lang="en-US" altLang="zh-CN" dirty="0">
                <a:latin typeface="-apple-system"/>
              </a:rPr>
              <a:t>1</a:t>
            </a:r>
            <a:r>
              <a:rPr lang="zh-CN" altLang="en" dirty="0">
                <a:latin typeface="-apple-system"/>
              </a:rPr>
              <a:t>：</a:t>
            </a:r>
            <a:r>
              <a:rPr lang="zh-CN" altLang="en-US" dirty="0">
                <a:latin typeface="-apple-system"/>
              </a:rPr>
              <a:t>初始化群体</a:t>
            </a:r>
          </a:p>
          <a:p>
            <a:r>
              <a:rPr lang="en" altLang="zh-CN" dirty="0">
                <a:latin typeface="-apple-system"/>
              </a:rPr>
              <a:t>Step2</a:t>
            </a:r>
            <a:r>
              <a:rPr lang="zh-CN" altLang="en" dirty="0">
                <a:latin typeface="-apple-system"/>
              </a:rPr>
              <a:t>：</a:t>
            </a:r>
            <a:r>
              <a:rPr lang="zh-CN" altLang="en-US" dirty="0">
                <a:latin typeface="-apple-system"/>
              </a:rPr>
              <a:t>计算群体上每个个体的适应度值</a:t>
            </a:r>
          </a:p>
          <a:p>
            <a:r>
              <a:rPr lang="en" altLang="zh-CN" dirty="0">
                <a:latin typeface="-apple-system"/>
              </a:rPr>
              <a:t>Step3</a:t>
            </a:r>
            <a:r>
              <a:rPr lang="zh-CN" altLang="en" dirty="0">
                <a:latin typeface="-apple-system"/>
              </a:rPr>
              <a:t>：</a:t>
            </a:r>
            <a:r>
              <a:rPr lang="zh-CN" altLang="en-US" dirty="0">
                <a:latin typeface="-apple-system"/>
              </a:rPr>
              <a:t>按由个体适应度值所决定的某个规则选择将进入下一代的个体</a:t>
            </a:r>
          </a:p>
          <a:p>
            <a:r>
              <a:rPr lang="en" altLang="zh-CN" dirty="0">
                <a:latin typeface="-apple-system"/>
              </a:rPr>
              <a:t>Step4</a:t>
            </a:r>
            <a:r>
              <a:rPr lang="zh-CN" altLang="en" dirty="0">
                <a:latin typeface="-apple-system"/>
              </a:rPr>
              <a:t>：</a:t>
            </a:r>
            <a:r>
              <a:rPr lang="zh-CN" altLang="en-US" dirty="0">
                <a:latin typeface="-apple-system"/>
              </a:rPr>
              <a:t>按概率 </a:t>
            </a:r>
            <a:r>
              <a:rPr lang="en" altLang="zh-CN" dirty="0">
                <a:latin typeface="-apple-system"/>
              </a:rPr>
              <a:t>cp </a:t>
            </a:r>
            <a:r>
              <a:rPr lang="zh-CN" altLang="en-US" dirty="0">
                <a:latin typeface="-apple-system"/>
              </a:rPr>
              <a:t>进行杂交操作</a:t>
            </a:r>
          </a:p>
          <a:p>
            <a:r>
              <a:rPr lang="en" altLang="zh-CN" dirty="0">
                <a:latin typeface="-apple-system"/>
              </a:rPr>
              <a:t>Step5</a:t>
            </a:r>
            <a:r>
              <a:rPr lang="zh-CN" altLang="en" dirty="0">
                <a:latin typeface="-apple-system"/>
              </a:rPr>
              <a:t>：</a:t>
            </a:r>
            <a:r>
              <a:rPr lang="zh-CN" altLang="en-US" dirty="0">
                <a:latin typeface="-apple-system"/>
              </a:rPr>
              <a:t>按概率 </a:t>
            </a:r>
            <a:r>
              <a:rPr lang="en" altLang="zh-CN" dirty="0" err="1">
                <a:latin typeface="-apple-system"/>
              </a:rPr>
              <a:t>mp</a:t>
            </a:r>
            <a:r>
              <a:rPr lang="en" altLang="zh-CN" dirty="0">
                <a:latin typeface="-apple-system"/>
              </a:rPr>
              <a:t> </a:t>
            </a:r>
            <a:r>
              <a:rPr lang="zh-CN" altLang="en-US" dirty="0">
                <a:latin typeface="-apple-system"/>
              </a:rPr>
              <a:t>进行变异操作</a:t>
            </a:r>
          </a:p>
          <a:p>
            <a:r>
              <a:rPr lang="en" altLang="zh-CN" dirty="0">
                <a:latin typeface="-apple-system"/>
              </a:rPr>
              <a:t>Step6</a:t>
            </a:r>
            <a:r>
              <a:rPr lang="zh-CN" altLang="en" dirty="0">
                <a:latin typeface="-apple-system"/>
              </a:rPr>
              <a:t>：</a:t>
            </a:r>
            <a:r>
              <a:rPr lang="zh-CN" altLang="en-US" dirty="0">
                <a:latin typeface="-apple-system"/>
              </a:rPr>
              <a:t>若满足某种停止条件，则执行 </a:t>
            </a:r>
            <a:r>
              <a:rPr lang="en" altLang="zh-CN" dirty="0">
                <a:latin typeface="-apple-system"/>
              </a:rPr>
              <a:t>Step7</a:t>
            </a:r>
            <a:r>
              <a:rPr lang="zh-CN" altLang="en" dirty="0">
                <a:latin typeface="-apple-system"/>
              </a:rPr>
              <a:t>，</a:t>
            </a:r>
            <a:r>
              <a:rPr lang="zh-CN" altLang="en-US" dirty="0">
                <a:latin typeface="-apple-system"/>
              </a:rPr>
              <a:t>否则执行 </a:t>
            </a:r>
            <a:r>
              <a:rPr lang="en" altLang="zh-CN" dirty="0">
                <a:latin typeface="-apple-system"/>
              </a:rPr>
              <a:t>Step2</a:t>
            </a:r>
            <a:endParaRPr lang="zh-CN" altLang="en" dirty="0">
              <a:latin typeface="-apple-system"/>
            </a:endParaRPr>
          </a:p>
          <a:p>
            <a:r>
              <a:rPr lang="en" altLang="zh-CN" dirty="0">
                <a:latin typeface="-apple-system"/>
              </a:rPr>
              <a:t>Step7</a:t>
            </a:r>
            <a:r>
              <a:rPr lang="zh-CN" altLang="en-US" dirty="0">
                <a:latin typeface="-apple-system"/>
              </a:rPr>
              <a:t>：输出种群中适应度值最优的染色体作为问题的满意解</a:t>
            </a:r>
            <a:endParaRPr lang="en-US" altLang="zh-CN" dirty="0">
              <a:latin typeface="-apple-system"/>
            </a:endParaRPr>
          </a:p>
          <a:p>
            <a:endParaRPr lang="en-US" altLang="zh-CN" b="0" i="0" dirty="0">
              <a:effectLst/>
              <a:latin typeface="-apple-system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82B3CB-324A-A94B-8573-A17F71450B15}"/>
              </a:ext>
            </a:extLst>
          </p:cNvPr>
          <p:cNvSpPr txBox="1"/>
          <p:nvPr/>
        </p:nvSpPr>
        <p:spPr>
          <a:xfrm>
            <a:off x="1092200" y="736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步骤：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037A54-F058-F34F-B427-4B644B71715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遗传算法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(GA)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00698E-8189-1D47-A67B-1604239D80B3}"/>
              </a:ext>
            </a:extLst>
          </p:cNvPr>
          <p:cNvSpPr/>
          <p:nvPr/>
        </p:nvSpPr>
        <p:spPr>
          <a:xfrm>
            <a:off x="1092200" y="3443745"/>
            <a:ext cx="6096000" cy="2308324"/>
          </a:xfrm>
          <a:prstGeom prst="rect">
            <a:avLst/>
          </a:prstGeom>
          <a:solidFill>
            <a:schemeClr val="accent1"/>
          </a:solidFill>
        </p:spPr>
        <p:txBody>
          <a:bodyPr>
            <a:spAutoFit/>
          </a:bodyPr>
          <a:lstStyle/>
          <a:p>
            <a:r>
              <a:rPr lang="en" altLang="zh-CN" dirty="0">
                <a:solidFill>
                  <a:schemeClr val="bg1"/>
                </a:solidFill>
              </a:rPr>
              <a:t>MAXGENS 500</a:t>
            </a:r>
            <a:r>
              <a:rPr lang="en-US" altLang="zh-CN" dirty="0">
                <a:solidFill>
                  <a:schemeClr val="bg1"/>
                </a:solidFill>
              </a:rPr>
              <a:t>	//</a:t>
            </a:r>
            <a:r>
              <a:rPr lang="zh-CN" altLang="en-US" dirty="0">
                <a:solidFill>
                  <a:schemeClr val="bg1"/>
                </a:solidFill>
              </a:rPr>
              <a:t>迭代次数</a:t>
            </a:r>
            <a:endParaRPr lang="en" altLang="zh-CN" dirty="0">
              <a:solidFill>
                <a:schemeClr val="bg1"/>
              </a:solidFill>
            </a:endParaRPr>
          </a:p>
          <a:p>
            <a:r>
              <a:rPr lang="en" altLang="zh-CN" dirty="0">
                <a:solidFill>
                  <a:schemeClr val="bg1"/>
                </a:solidFill>
              </a:rPr>
              <a:t>POPSIZE 50	</a:t>
            </a:r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种群规模</a:t>
            </a:r>
            <a:endParaRPr lang="en" altLang="zh-CN" dirty="0">
              <a:solidFill>
                <a:schemeClr val="bg1"/>
              </a:solidFill>
            </a:endParaRPr>
          </a:p>
          <a:p>
            <a:r>
              <a:rPr lang="en" altLang="zh-CN" dirty="0" err="1">
                <a:solidFill>
                  <a:schemeClr val="bg1"/>
                </a:solidFill>
              </a:rPr>
              <a:t>Ubound</a:t>
            </a:r>
            <a:r>
              <a:rPr lang="en" altLang="zh-CN" dirty="0">
                <a:solidFill>
                  <a:schemeClr val="bg1"/>
                </a:solidFill>
              </a:rPr>
              <a:t> 100	</a:t>
            </a:r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个体最大值</a:t>
            </a:r>
            <a:endParaRPr lang="en" altLang="zh-CN" dirty="0">
              <a:solidFill>
                <a:schemeClr val="bg1"/>
              </a:solidFill>
            </a:endParaRPr>
          </a:p>
          <a:p>
            <a:r>
              <a:rPr lang="en" altLang="zh-CN" dirty="0" err="1">
                <a:solidFill>
                  <a:schemeClr val="bg1"/>
                </a:solidFill>
              </a:rPr>
              <a:t>Lbound</a:t>
            </a:r>
            <a:r>
              <a:rPr lang="en" altLang="zh-CN" dirty="0">
                <a:solidFill>
                  <a:schemeClr val="bg1"/>
                </a:solidFill>
              </a:rPr>
              <a:t> -100	</a:t>
            </a:r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个体最小值</a:t>
            </a:r>
            <a:endParaRPr lang="en" altLang="zh-CN" dirty="0">
              <a:solidFill>
                <a:schemeClr val="bg1"/>
              </a:solidFill>
            </a:endParaRPr>
          </a:p>
          <a:p>
            <a:r>
              <a:rPr lang="en" altLang="zh-CN" dirty="0">
                <a:solidFill>
                  <a:schemeClr val="bg1"/>
                </a:solidFill>
              </a:rPr>
              <a:t>Vmax 1	</a:t>
            </a:r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速度最大值</a:t>
            </a:r>
            <a:endParaRPr lang="en" altLang="zh-CN" dirty="0">
              <a:solidFill>
                <a:schemeClr val="bg1"/>
              </a:solidFill>
            </a:endParaRPr>
          </a:p>
          <a:p>
            <a:r>
              <a:rPr lang="en" altLang="zh-CN" dirty="0" err="1">
                <a:solidFill>
                  <a:schemeClr val="bg1"/>
                </a:solidFill>
              </a:rPr>
              <a:t>Vmin</a:t>
            </a:r>
            <a:r>
              <a:rPr lang="en" altLang="zh-CN" dirty="0">
                <a:solidFill>
                  <a:schemeClr val="bg1"/>
                </a:solidFill>
              </a:rPr>
              <a:t> -1	</a:t>
            </a:r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速度最小值</a:t>
            </a:r>
            <a:endParaRPr lang="en" altLang="zh-CN" dirty="0">
              <a:solidFill>
                <a:schemeClr val="bg1"/>
              </a:solidFill>
            </a:endParaRPr>
          </a:p>
          <a:p>
            <a:r>
              <a:rPr lang="en" altLang="zh-CN" dirty="0">
                <a:solidFill>
                  <a:schemeClr val="bg1"/>
                </a:solidFill>
              </a:rPr>
              <a:t>NVARS 10	</a:t>
            </a:r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粒子维数</a:t>
            </a:r>
            <a:endParaRPr lang="en" altLang="zh-CN" dirty="0">
              <a:solidFill>
                <a:schemeClr val="bg1"/>
              </a:solidFill>
            </a:endParaRPr>
          </a:p>
          <a:p>
            <a:r>
              <a:rPr kumimoji="1" lang="en" altLang="zh-CN" dirty="0">
                <a:solidFill>
                  <a:schemeClr val="bg1"/>
                </a:solidFill>
              </a:rPr>
              <a:t>C 2	</a:t>
            </a:r>
            <a:r>
              <a:rPr kumimoji="1" lang="en-US" altLang="zh-CN" dirty="0">
                <a:solidFill>
                  <a:schemeClr val="bg1"/>
                </a:solidFill>
              </a:rPr>
              <a:t>//</a:t>
            </a:r>
            <a:r>
              <a:rPr kumimoji="1" lang="zh-CN" altLang="en" dirty="0">
                <a:solidFill>
                  <a:schemeClr val="bg1"/>
                </a:solidFill>
              </a:rPr>
              <a:t>加速度</a:t>
            </a:r>
            <a:r>
              <a:rPr kumimoji="1" lang="zh-CN" altLang="en-US" dirty="0">
                <a:solidFill>
                  <a:schemeClr val="bg1"/>
                </a:solidFill>
              </a:rPr>
              <a:t>因子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82463E-3991-F546-8054-3C5C18DC00AE}"/>
              </a:ext>
            </a:extLst>
          </p:cNvPr>
          <p:cNvSpPr txBox="1"/>
          <p:nvPr/>
        </p:nvSpPr>
        <p:spPr>
          <a:xfrm>
            <a:off x="3325091" y="6270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4BC551-59AF-C74F-9B39-4FD37834EF21}"/>
              </a:ext>
            </a:extLst>
          </p:cNvPr>
          <p:cNvSpPr txBox="1"/>
          <p:nvPr/>
        </p:nvSpPr>
        <p:spPr>
          <a:xfrm>
            <a:off x="1603169" y="60801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1237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35E37B-532C-CD47-BCA8-4555B358E669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遗传算法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(GA)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2215349-625E-D644-893C-0921BE052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201324"/>
              </p:ext>
            </p:extLst>
          </p:nvPr>
        </p:nvGraphicFramePr>
        <p:xfrm>
          <a:off x="0" y="457200"/>
          <a:ext cx="12192000" cy="5727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58558780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07534476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78108836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85831777"/>
                    </a:ext>
                  </a:extLst>
                </a:gridCol>
              </a:tblGrid>
              <a:tr h="122140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dirty="0"/>
                        <a:t>种群大小对算法的性能影响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dirty="0"/>
                        <a:t>交叉率对算法的性能影响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变异率</a:t>
                      </a:r>
                      <a:r>
                        <a:rPr kumimoji="1" lang="zh-CN" altLang="en-US" dirty="0"/>
                        <a:t>对算法的性能影响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9636198"/>
                  </a:ext>
                </a:extLst>
              </a:tr>
              <a:tr h="643757"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MAXGENS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迭代次数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9456606"/>
                  </a:ext>
                </a:extLst>
              </a:tr>
              <a:tr h="643757"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NVARS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维度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5714158"/>
                  </a:ext>
                </a:extLst>
              </a:tr>
              <a:tr h="643757"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 err="1"/>
                        <a:t>Ubound</a:t>
                      </a:r>
                      <a:r>
                        <a:rPr lang="en" altLang="zh-CN" dirty="0"/>
                        <a:t>(</a:t>
                      </a:r>
                      <a:r>
                        <a:rPr lang="zh-CN" altLang="en" dirty="0"/>
                        <a:t>上</a:t>
                      </a:r>
                      <a:r>
                        <a:rPr lang="zh-CN" altLang="en-US" dirty="0"/>
                        <a:t>界</a:t>
                      </a:r>
                      <a:r>
                        <a:rPr lang="en" altLang="zh-CN" dirty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8699585"/>
                  </a:ext>
                </a:extLst>
              </a:tr>
              <a:tr h="643757"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 err="1"/>
                        <a:t>Lbound</a:t>
                      </a:r>
                      <a:r>
                        <a:rPr lang="en" altLang="zh-CN" dirty="0"/>
                        <a:t>(</a:t>
                      </a:r>
                      <a:r>
                        <a:rPr lang="zh-CN" altLang="en" dirty="0"/>
                        <a:t>下</a:t>
                      </a:r>
                      <a:r>
                        <a:rPr lang="zh-CN" altLang="en-US" dirty="0"/>
                        <a:t>界</a:t>
                      </a:r>
                      <a:r>
                        <a:rPr lang="en" altLang="zh-CN" dirty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-100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-100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428647"/>
                  </a:ext>
                </a:extLst>
              </a:tr>
              <a:tr h="643757"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POPSIZE(</a:t>
                      </a:r>
                      <a:r>
                        <a:rPr lang="zh-CN" altLang="en" dirty="0"/>
                        <a:t>种群规模</a:t>
                      </a:r>
                      <a:r>
                        <a:rPr lang="en" altLang="zh-CN" dirty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[20,200]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859868"/>
                  </a:ext>
                </a:extLst>
              </a:tr>
              <a:tr h="643757"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PXOVER(</a:t>
                      </a:r>
                      <a:r>
                        <a:rPr lang="zh-CN" altLang="en" dirty="0"/>
                        <a:t>交叉率</a:t>
                      </a:r>
                      <a:r>
                        <a:rPr lang="en" altLang="zh-CN" dirty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[0.9,0.1]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5901"/>
                  </a:ext>
                </a:extLst>
              </a:tr>
              <a:tr h="643757">
                <a:tc>
                  <a:txBody>
                    <a:bodyPr/>
                    <a:lstStyle/>
                    <a:p>
                      <a:pPr algn="ctr"/>
                      <a:r>
                        <a:rPr lang="en" altLang="zh-CN" dirty="0"/>
                        <a:t>PMUTATION(</a:t>
                      </a:r>
                      <a:r>
                        <a:rPr lang="zh-CN" altLang="en" dirty="0"/>
                        <a:t>变异率</a:t>
                      </a:r>
                      <a:r>
                        <a:rPr lang="en" altLang="zh-CN" dirty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[0.01,0.1]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71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838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65BD8F92-2CA3-2846-9832-01C4C1E87B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77" y="1139905"/>
            <a:ext cx="3334385" cy="25527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9735BF8-C40C-3D49-97E3-E44CA251B6B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51" y="1036162"/>
            <a:ext cx="3359150" cy="25717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1681BBB-95D1-6E4D-8C04-40D6513E5AA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130" y="1114822"/>
            <a:ext cx="3400425" cy="2602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FCC6B8D-7D91-5F4B-9710-D80F48270231}"/>
                  </a:ext>
                </a:extLst>
              </p:cNvPr>
              <p:cNvSpPr txBox="1"/>
              <p:nvPr/>
            </p:nvSpPr>
            <p:spPr>
              <a:xfrm>
                <a:off x="974744" y="665031"/>
                <a:ext cx="1032077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400" dirty="0"/>
                  <a:t>图</a:t>
                </a:r>
                <a:r>
                  <a:rPr lang="en-US" altLang="zh-CN" sz="1400" dirty="0"/>
                  <a:t>1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FCC6B8D-7D91-5F4B-9710-D80F48270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44" y="665031"/>
                <a:ext cx="1032077" cy="307777"/>
              </a:xfrm>
              <a:prstGeom prst="rect">
                <a:avLst/>
              </a:prstGeom>
              <a:blipFill>
                <a:blip r:embed="rId5"/>
                <a:stretch>
                  <a:fillRect l="-1220" t="-800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7642C52-299E-CD42-817B-BA16BE418697}"/>
                  </a:ext>
                </a:extLst>
              </p:cNvPr>
              <p:cNvSpPr txBox="1"/>
              <p:nvPr/>
            </p:nvSpPr>
            <p:spPr>
              <a:xfrm>
                <a:off x="4854935" y="669662"/>
                <a:ext cx="1147494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400" dirty="0"/>
                  <a:t>图</a:t>
                </a:r>
                <a:r>
                  <a:rPr lang="en-US" altLang="zh-CN" sz="1400" dirty="0"/>
                  <a:t>2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𝑃𝑋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7642C52-299E-CD42-817B-BA16BE418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935" y="669662"/>
                <a:ext cx="1147494" cy="307777"/>
              </a:xfrm>
              <a:prstGeom prst="rect">
                <a:avLst/>
              </a:prstGeom>
              <a:blipFill>
                <a:blip r:embed="rId6"/>
                <a:stretch>
                  <a:fillRect l="-1099" t="-8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B18C7A9-1C2E-954A-BD2A-94575282918D}"/>
                  </a:ext>
                </a:extLst>
              </p:cNvPr>
              <p:cNvSpPr txBox="1"/>
              <p:nvPr/>
            </p:nvSpPr>
            <p:spPr>
              <a:xfrm>
                <a:off x="8884206" y="665031"/>
                <a:ext cx="147027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zh-CN"/>
                </a:defPPr>
                <a:lvl1pPr>
                  <a:defRPr sz="1400"/>
                </a:lvl1pPr>
              </a:lstStyle>
              <a:p>
                <a:pPr algn="ctr"/>
                <a:r>
                  <a:rPr lang="zh-CN" altLang="zh-CN" dirty="0"/>
                  <a:t>图</a:t>
                </a:r>
                <a:r>
                  <a:rPr lang="en-US" altLang="zh-CN" dirty="0"/>
                  <a:t>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zh-CN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B18C7A9-1C2E-954A-BD2A-945752829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206" y="665031"/>
                <a:ext cx="1470274" cy="369332"/>
              </a:xfrm>
              <a:prstGeom prst="rect">
                <a:avLst/>
              </a:prstGeom>
              <a:blipFill>
                <a:blip r:embed="rId7"/>
                <a:stretch>
                  <a:fillRect l="-1064" t="-800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546029B2-958A-3849-9B76-67B4AF8FDADA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9" y="4301258"/>
            <a:ext cx="3276600" cy="250761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3BDF214-47C6-1D42-9419-D2A5B9EC6D6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659" y="4132269"/>
            <a:ext cx="3543300" cy="271208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2703B39-7BC0-5E42-929E-FAF1F68A8905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250" y="4101154"/>
            <a:ext cx="3583305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C4CD553-9CB1-5941-A059-91A4C2476B26}"/>
                  </a:ext>
                </a:extLst>
              </p:cNvPr>
              <p:cNvSpPr txBox="1"/>
              <p:nvPr/>
            </p:nvSpPr>
            <p:spPr>
              <a:xfrm>
                <a:off x="969935" y="3717687"/>
                <a:ext cx="1035283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400" dirty="0"/>
                  <a:t>图</a:t>
                </a:r>
                <a:r>
                  <a:rPr lang="en-US" altLang="zh-CN" sz="1400" dirty="0"/>
                  <a:t>4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DC4CD553-9CB1-5941-A059-91A4C2476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35" y="3717687"/>
                <a:ext cx="1035283" cy="307777"/>
              </a:xfrm>
              <a:prstGeom prst="rect">
                <a:avLst/>
              </a:prstGeom>
              <a:blipFill>
                <a:blip r:embed="rId11"/>
                <a:stretch>
                  <a:fillRect l="-1220" t="-8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EEACCF7-B45E-6946-973C-D8E715BD02C0}"/>
                  </a:ext>
                </a:extLst>
              </p:cNvPr>
              <p:cNvSpPr txBox="1"/>
              <p:nvPr/>
            </p:nvSpPr>
            <p:spPr>
              <a:xfrm>
                <a:off x="4842887" y="3717687"/>
                <a:ext cx="1150700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400" dirty="0"/>
                  <a:t>图</a:t>
                </a:r>
                <a:r>
                  <a:rPr lang="en-US" altLang="zh-CN" sz="1400" dirty="0"/>
                  <a:t>5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𝑃𝑋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0EEACCF7-B45E-6946-973C-D8E715BD0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887" y="3717687"/>
                <a:ext cx="1150700" cy="307777"/>
              </a:xfrm>
              <a:prstGeom prst="rect">
                <a:avLst/>
              </a:prstGeom>
              <a:blipFill>
                <a:blip r:embed="rId12"/>
                <a:stretch>
                  <a:fillRect l="-1099" t="-8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F6A9A1B-CE05-104A-ABE0-CA9FE2E2F3C8}"/>
                  </a:ext>
                </a:extLst>
              </p:cNvPr>
              <p:cNvSpPr txBox="1"/>
              <p:nvPr/>
            </p:nvSpPr>
            <p:spPr>
              <a:xfrm>
                <a:off x="8884206" y="3720234"/>
                <a:ext cx="1150700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400" dirty="0"/>
                  <a:t>图</a:t>
                </a:r>
                <a:r>
                  <a:rPr lang="en-US" altLang="zh-CN" sz="1400" dirty="0"/>
                  <a:t>6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𝑃𝑋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F6A9A1B-CE05-104A-ABE0-CA9FE2E2F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206" y="3720234"/>
                <a:ext cx="1150700" cy="307777"/>
              </a:xfrm>
              <a:prstGeom prst="rect">
                <a:avLst/>
              </a:prstGeom>
              <a:blipFill>
                <a:blip r:embed="rId13"/>
                <a:stretch>
                  <a:fillRect l="-1087"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>
            <a:extLst>
              <a:ext uri="{FF2B5EF4-FFF2-40B4-BE49-F238E27FC236}">
                <a16:creationId xmlns:a16="http://schemas.microsoft.com/office/drawing/2014/main" id="{CF08F518-D0D5-B74E-9C7B-60CDEC2B741F}"/>
              </a:ext>
            </a:extLst>
          </p:cNvPr>
          <p:cNvSpPr txBox="1"/>
          <p:nvPr/>
        </p:nvSpPr>
        <p:spPr>
          <a:xfrm>
            <a:off x="0" y="-63298"/>
            <a:ext cx="1219200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遗传算法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(GA)</a:t>
            </a:r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测试图像</a:t>
            </a:r>
          </a:p>
        </p:txBody>
      </p:sp>
    </p:spTree>
    <p:extLst>
      <p:ext uri="{BB962C8B-B14F-4D97-AF65-F5344CB8AC3E}">
        <p14:creationId xmlns:p14="http://schemas.microsoft.com/office/powerpoint/2010/main" val="1935624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1C3FEF6-9BFE-2F49-A897-55E25380D024}"/>
                  </a:ext>
                </a:extLst>
              </p:cNvPr>
              <p:cNvSpPr txBox="1"/>
              <p:nvPr/>
            </p:nvSpPr>
            <p:spPr>
              <a:xfrm>
                <a:off x="1270372" y="725991"/>
                <a:ext cx="1032077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zh-CN" sz="1400" dirty="0"/>
                  <a:t>图</a:t>
                </a:r>
                <a:r>
                  <a:rPr lang="en-US" altLang="zh-CN" sz="1400" dirty="0"/>
                  <a:t>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1C3FEF6-9BFE-2F49-A897-55E25380D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372" y="725991"/>
                <a:ext cx="1032077" cy="307777"/>
              </a:xfrm>
              <a:prstGeom prst="rect">
                <a:avLst/>
              </a:prstGeom>
              <a:blipFill>
                <a:blip r:embed="rId2"/>
                <a:stretch>
                  <a:fillRect l="-1205" t="-800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BB317A1-6EEB-0F4D-A127-9B645497C426}"/>
                  </a:ext>
                </a:extLst>
              </p:cNvPr>
              <p:cNvSpPr txBox="1"/>
              <p:nvPr/>
            </p:nvSpPr>
            <p:spPr>
              <a:xfrm>
                <a:off x="5113964" y="717099"/>
                <a:ext cx="1147494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zh-CN" sz="1400" dirty="0"/>
                  <a:t>图</a:t>
                </a:r>
                <a:r>
                  <a:rPr lang="en-US" altLang="zh-CN" sz="1400" dirty="0"/>
                  <a:t>8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𝑃𝑋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BB317A1-6EEB-0F4D-A127-9B645497C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964" y="717099"/>
                <a:ext cx="1147494" cy="307777"/>
              </a:xfrm>
              <a:prstGeom prst="rect">
                <a:avLst/>
              </a:prstGeom>
              <a:blipFill>
                <a:blip r:embed="rId3"/>
                <a:stretch>
                  <a:fillRect l="-1099" t="-800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E254A32-C232-2740-94F7-1A7AA33C1BBF}"/>
                  </a:ext>
                </a:extLst>
              </p:cNvPr>
              <p:cNvSpPr txBox="1"/>
              <p:nvPr/>
            </p:nvSpPr>
            <p:spPr>
              <a:xfrm>
                <a:off x="8962951" y="762310"/>
                <a:ext cx="1184363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zh-CN" sz="1400" dirty="0"/>
                  <a:t>图</a:t>
                </a:r>
                <a:r>
                  <a:rPr lang="en-US" altLang="zh-CN" sz="1400" dirty="0"/>
                  <a:t>9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E254A32-C232-2740-94F7-1A7AA33C1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951" y="762310"/>
                <a:ext cx="1184363" cy="307777"/>
              </a:xfrm>
              <a:prstGeom prst="rect">
                <a:avLst/>
              </a:prstGeom>
              <a:blipFill>
                <a:blip r:embed="rId4"/>
                <a:stretch>
                  <a:fillRect l="-1053" t="-800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1D98A83-9341-9249-8D07-6C52926A4719}"/>
                  </a:ext>
                </a:extLst>
              </p:cNvPr>
              <p:cNvSpPr txBox="1"/>
              <p:nvPr/>
            </p:nvSpPr>
            <p:spPr>
              <a:xfrm>
                <a:off x="1270372" y="3786194"/>
                <a:ext cx="1201996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zh-CN" sz="1400" dirty="0"/>
                  <a:t>图</a:t>
                </a:r>
                <a:r>
                  <a:rPr lang="en-US" altLang="zh-CN" sz="1400" dirty="0"/>
                  <a:t>10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1D98A83-9341-9249-8D07-6C52926A4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372" y="3786194"/>
                <a:ext cx="1201996" cy="307777"/>
              </a:xfrm>
              <a:prstGeom prst="rect">
                <a:avLst/>
              </a:prstGeom>
              <a:blipFill>
                <a:blip r:embed="rId5"/>
                <a:stretch>
                  <a:fillRect l="-1042" t="-800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6F0F5F7-2EBC-C84B-B1B4-B1BDCEFCC46A}"/>
                  </a:ext>
                </a:extLst>
              </p:cNvPr>
              <p:cNvSpPr txBox="1"/>
              <p:nvPr/>
            </p:nvSpPr>
            <p:spPr>
              <a:xfrm>
                <a:off x="5026474" y="3786194"/>
                <a:ext cx="1317412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zh-CN" sz="1400" dirty="0"/>
                  <a:t>图</a:t>
                </a:r>
                <a:r>
                  <a:rPr lang="en-US" altLang="zh-CN" sz="1400" dirty="0"/>
                  <a:t>11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𝑃𝑋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6F0F5F7-2EBC-C84B-B1B4-B1BDCEFCC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474" y="3786194"/>
                <a:ext cx="1317412" cy="307777"/>
              </a:xfrm>
              <a:prstGeom prst="rect">
                <a:avLst/>
              </a:prstGeom>
              <a:blipFill>
                <a:blip r:embed="rId6"/>
                <a:stretch>
                  <a:fillRect l="-1923" t="-800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30EBA49-51C3-6B4B-8DBD-A603B8E9C208}"/>
                  </a:ext>
                </a:extLst>
              </p:cNvPr>
              <p:cNvSpPr txBox="1"/>
              <p:nvPr/>
            </p:nvSpPr>
            <p:spPr>
              <a:xfrm>
                <a:off x="8962951" y="3786485"/>
                <a:ext cx="1354282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zh-CN" sz="1400" dirty="0"/>
                  <a:t>图</a:t>
                </a:r>
                <a:r>
                  <a:rPr lang="en-US" altLang="zh-CN" sz="1400" dirty="0"/>
                  <a:t>12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30EBA49-51C3-6B4B-8DBD-A603B8E9C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951" y="3786485"/>
                <a:ext cx="1354282" cy="307777"/>
              </a:xfrm>
              <a:prstGeom prst="rect">
                <a:avLst/>
              </a:prstGeom>
              <a:blipFill>
                <a:blip r:embed="rId7"/>
                <a:stretch>
                  <a:fillRect l="-926" t="-800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图片 32">
            <a:extLst>
              <a:ext uri="{FF2B5EF4-FFF2-40B4-BE49-F238E27FC236}">
                <a16:creationId xmlns:a16="http://schemas.microsoft.com/office/drawing/2014/main" id="{27AC4F5C-7DDF-2547-A0C5-A166287783FF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0" y="1232198"/>
            <a:ext cx="3234690" cy="24765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3044244-BED5-DE4A-9CCC-A0B0A9A83DF0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64" y="1174459"/>
            <a:ext cx="3461385" cy="264795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7B290D79-8D81-4842-8E19-A5167A14BAE1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826" y="1154410"/>
            <a:ext cx="3438525" cy="2632075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747D0A2-7BB0-6C49-B4C9-CF61B030194A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41" y="4153535"/>
            <a:ext cx="3533775" cy="2704465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984B82B-AC00-794D-AB76-7D678FE0D5C7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957" y="4171104"/>
            <a:ext cx="3514725" cy="268986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9B1CC1F-2389-7841-9EE9-5C77BD57598A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826" y="4274912"/>
            <a:ext cx="3272790" cy="2505075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163847B3-9D73-0547-B5DD-15E015C09FB5}"/>
              </a:ext>
            </a:extLst>
          </p:cNvPr>
          <p:cNvSpPr txBox="1"/>
          <p:nvPr/>
        </p:nvSpPr>
        <p:spPr>
          <a:xfrm>
            <a:off x="0" y="-63298"/>
            <a:ext cx="1219200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遗传算法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(GA)</a:t>
            </a:r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测试图像</a:t>
            </a:r>
          </a:p>
        </p:txBody>
      </p:sp>
    </p:spTree>
    <p:extLst>
      <p:ext uri="{BB962C8B-B14F-4D97-AF65-F5344CB8AC3E}">
        <p14:creationId xmlns:p14="http://schemas.microsoft.com/office/powerpoint/2010/main" val="412557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-63298"/>
            <a:ext cx="1219200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遗传算法</a:t>
            </a:r>
            <a:r>
              <a:rPr lang="en-US" altLang="zh-CN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(GA)</a:t>
            </a:r>
            <a:r>
              <a: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测试图像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4841A14-5EBC-634D-B538-D9EE4F9A1062}"/>
                  </a:ext>
                </a:extLst>
              </p:cNvPr>
              <p:cNvSpPr txBox="1"/>
              <p:nvPr/>
            </p:nvSpPr>
            <p:spPr>
              <a:xfrm>
                <a:off x="1295400" y="723900"/>
                <a:ext cx="1201996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zh-CN" sz="1400" dirty="0"/>
                  <a:t>图</a:t>
                </a:r>
                <a:r>
                  <a:rPr lang="en-US" altLang="zh-CN" sz="1400" dirty="0"/>
                  <a:t>13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18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4841A14-5EBC-634D-B538-D9EE4F9A1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723900"/>
                <a:ext cx="1201996" cy="307777"/>
              </a:xfrm>
              <a:prstGeom prst="rect">
                <a:avLst/>
              </a:prstGeom>
              <a:blipFill>
                <a:blip r:embed="rId2"/>
                <a:stretch>
                  <a:fillRect l="-2105" t="-800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D2719BD7-C51A-5A49-ADB3-16EBE5CA06F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70" y="1093232"/>
            <a:ext cx="3248025" cy="2485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CEB076C-6B29-304D-B0CD-AFBD79D024C8}"/>
                  </a:ext>
                </a:extLst>
              </p:cNvPr>
              <p:cNvSpPr txBox="1"/>
              <p:nvPr/>
            </p:nvSpPr>
            <p:spPr>
              <a:xfrm>
                <a:off x="5275903" y="653534"/>
                <a:ext cx="1317412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zh-CN" sz="1400" dirty="0"/>
                  <a:t>图</a:t>
                </a:r>
                <a:r>
                  <a:rPr lang="en-US" altLang="zh-CN" sz="1400" dirty="0"/>
                  <a:t>14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18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𝑃𝑋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CEB076C-6B29-304D-B0CD-AFBD79D02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903" y="653534"/>
                <a:ext cx="1317412" cy="307777"/>
              </a:xfrm>
              <a:prstGeom prst="rect">
                <a:avLst/>
              </a:prstGeom>
              <a:blipFill>
                <a:blip r:embed="rId4"/>
                <a:stretch>
                  <a:fillRect l="-952" t="-800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E480A32B-B800-3C4F-A1C0-83723082638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24" y="1070022"/>
            <a:ext cx="3359150" cy="2571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9811FB9-0061-7946-8020-19330D6E0C2C}"/>
                  </a:ext>
                </a:extLst>
              </p:cNvPr>
              <p:cNvSpPr txBox="1"/>
              <p:nvPr/>
            </p:nvSpPr>
            <p:spPr>
              <a:xfrm>
                <a:off x="8895941" y="599605"/>
                <a:ext cx="1354282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zh-CN" sz="1400" dirty="0"/>
                  <a:t>图</a:t>
                </a:r>
                <a:r>
                  <a:rPr lang="en-US" altLang="zh-CN" sz="1400" dirty="0"/>
                  <a:t>15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18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9811FB9-0061-7946-8020-19330D6E0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941" y="599605"/>
                <a:ext cx="1354282" cy="307777"/>
              </a:xfrm>
              <a:prstGeom prst="rect">
                <a:avLst/>
              </a:prstGeom>
              <a:blipFill>
                <a:blip r:embed="rId6"/>
                <a:stretch>
                  <a:fillRect l="-935" t="-800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9EDF2D2F-C373-C840-A76F-27707BF3F13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483" y="967191"/>
            <a:ext cx="3505200" cy="2682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A2459B5-C58F-0D40-B43B-B3E97F81C66E}"/>
                  </a:ext>
                </a:extLst>
              </p:cNvPr>
              <p:cNvSpPr txBox="1"/>
              <p:nvPr/>
            </p:nvSpPr>
            <p:spPr>
              <a:xfrm>
                <a:off x="1295397" y="3582829"/>
                <a:ext cx="1201996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zh-CN" sz="1400" dirty="0"/>
                  <a:t>图</a:t>
                </a:r>
                <a:r>
                  <a:rPr lang="en-US" altLang="zh-CN" sz="1400" dirty="0"/>
                  <a:t>16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A2459B5-C58F-0D40-B43B-B3E97F81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397" y="3582829"/>
                <a:ext cx="1201996" cy="307777"/>
              </a:xfrm>
              <a:prstGeom prst="rect">
                <a:avLst/>
              </a:prstGeom>
              <a:blipFill>
                <a:blip r:embed="rId8"/>
                <a:stretch>
                  <a:fillRect l="-1042" t="-800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18064295-964A-FA41-B911-B3DBE2039EF8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19" y="3956368"/>
            <a:ext cx="3514725" cy="2689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CD5274C-66E2-D744-BA00-A6D74C98F76D}"/>
                  </a:ext>
                </a:extLst>
              </p:cNvPr>
              <p:cNvSpPr txBox="1"/>
              <p:nvPr/>
            </p:nvSpPr>
            <p:spPr>
              <a:xfrm>
                <a:off x="5275902" y="3667932"/>
                <a:ext cx="1317412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zh-CN" sz="1400" dirty="0"/>
                  <a:t>图</a:t>
                </a:r>
                <a:r>
                  <a:rPr lang="en-US" altLang="zh-CN" sz="1400" dirty="0"/>
                  <a:t>17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𝑃𝑋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CD5274C-66E2-D744-BA00-A6D74C98F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902" y="3667932"/>
                <a:ext cx="1317412" cy="307777"/>
              </a:xfrm>
              <a:prstGeom prst="rect">
                <a:avLst/>
              </a:prstGeom>
              <a:blipFill>
                <a:blip r:embed="rId10"/>
                <a:stretch>
                  <a:fillRect l="-952"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CF85576D-DB07-3140-8F25-D7CEFFFBF9E6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723" y="4214455"/>
            <a:ext cx="3384550" cy="2590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FC2759C-0D56-3346-B050-9E3F9EC922C8}"/>
                  </a:ext>
                </a:extLst>
              </p:cNvPr>
              <p:cNvSpPr txBox="1"/>
              <p:nvPr/>
            </p:nvSpPr>
            <p:spPr>
              <a:xfrm>
                <a:off x="8895941" y="3650066"/>
                <a:ext cx="1354282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zh-CN" sz="1400" dirty="0"/>
                  <a:t>图</a:t>
                </a:r>
                <a:r>
                  <a:rPr lang="en-US" altLang="zh-CN" sz="1400" dirty="0"/>
                  <a:t>18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40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zh-CN" altLang="zh-CN" sz="1400" dirty="0">
                    <a:effectLst/>
                  </a:rPr>
                  <a:t> </a:t>
                </a:r>
                <a:endParaRPr kumimoji="1" lang="zh-CN" altLang="en-US" sz="14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FC2759C-0D56-3346-B050-9E3F9EC92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941" y="3650066"/>
                <a:ext cx="1354282" cy="307777"/>
              </a:xfrm>
              <a:prstGeom prst="rect">
                <a:avLst/>
              </a:prstGeom>
              <a:blipFill>
                <a:blip r:embed="rId12"/>
                <a:stretch>
                  <a:fillRect l="-935" t="-8000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>
            <a:extLst>
              <a:ext uri="{FF2B5EF4-FFF2-40B4-BE49-F238E27FC236}">
                <a16:creationId xmlns:a16="http://schemas.microsoft.com/office/drawing/2014/main" id="{8A655B7A-C631-B347-9A11-7E4CB2A445F9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574" y="4017652"/>
            <a:ext cx="354584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82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头类型">
  <a:themeElements>
    <a:clrScheme name="木头类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头类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头类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TM03090434[[fn=木头类型]]</Template>
  <TotalTime>7811</TotalTime>
  <Words>1708</Words>
  <Application>Microsoft Macintosh PowerPoint</Application>
  <PresentationFormat>宽屏</PresentationFormat>
  <Paragraphs>449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-apple-system</vt:lpstr>
      <vt:lpstr>DengXian</vt:lpstr>
      <vt:lpstr>DengXian</vt:lpstr>
      <vt:lpstr>微软雅黑</vt:lpstr>
      <vt:lpstr>Calibri</vt:lpstr>
      <vt:lpstr>Cambria Math</vt:lpstr>
      <vt:lpstr>Rockwell</vt:lpstr>
      <vt:lpstr>Rockwell Condensed</vt:lpstr>
      <vt:lpstr>Wingdings</vt:lpstr>
      <vt:lpstr>木头类型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郭 志强</dc:creator>
  <cp:lastModifiedBy>Cai Tongbo</cp:lastModifiedBy>
  <cp:revision>444</cp:revision>
  <dcterms:created xsi:type="dcterms:W3CDTF">2018-07-30T01:36:07Z</dcterms:created>
  <dcterms:modified xsi:type="dcterms:W3CDTF">2020-09-26T14:56:12Z</dcterms:modified>
</cp:coreProperties>
</file>